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62" r:id="rId5"/>
    <p:sldId id="328" r:id="rId6"/>
    <p:sldId id="340" r:id="rId7"/>
    <p:sldId id="289" r:id="rId8"/>
    <p:sldId id="290" r:id="rId9"/>
    <p:sldId id="291" r:id="rId10"/>
    <p:sldId id="336" r:id="rId11"/>
    <p:sldId id="337" r:id="rId12"/>
    <p:sldId id="331" r:id="rId13"/>
    <p:sldId id="266" r:id="rId14"/>
    <p:sldId id="307" r:id="rId15"/>
    <p:sldId id="327" r:id="rId16"/>
    <p:sldId id="314" r:id="rId17"/>
    <p:sldId id="334" r:id="rId18"/>
    <p:sldId id="294" r:id="rId19"/>
    <p:sldId id="330" r:id="rId20"/>
    <p:sldId id="268" r:id="rId21"/>
    <p:sldId id="332" r:id="rId22"/>
    <p:sldId id="329" r:id="rId23"/>
    <p:sldId id="333" r:id="rId24"/>
    <p:sldId id="339" r:id="rId25"/>
    <p:sldId id="338" r:id="rId2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B4F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4B1B2-CAD0-04CB-8F54-6893BFF30BDA}" v="1" dt="2025-02-12T20:28:42.139"/>
    <p1510:client id="{654C1200-A901-3FC9-7286-17B77930EF71}" v="8" dt="2025-02-11T22:30:02.541"/>
    <p1510:client id="{81B9ECF2-583C-4CCA-B50C-BD8A9DDB2B2A}" v="1" dt="2025-02-12T20:02:12.784"/>
    <p1510:client id="{FE9C379C-59B0-A53D-DAAF-2F2769C84CE6}" v="66" dt="2025-02-12T17:21:48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209" y="0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/>
          <a:lstStyle>
            <a:lvl1pPr algn="r">
              <a:defRPr sz="1200"/>
            </a:lvl1pPr>
          </a:lstStyle>
          <a:p>
            <a:fld id="{7B140241-5866-49D3-B4D8-6BE5344AD8D3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90" tIns="46895" rIns="93790" bIns="4689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0867" y="4620395"/>
            <a:ext cx="5853468" cy="3781062"/>
          </a:xfrm>
          <a:prstGeom prst="rect">
            <a:avLst/>
          </a:prstGeom>
        </p:spPr>
        <p:txBody>
          <a:bodyPr vert="horz" lIns="93790" tIns="46895" rIns="93790" bIns="4689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653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209" y="9120653"/>
            <a:ext cx="3170357" cy="480547"/>
          </a:xfrm>
          <a:prstGeom prst="rect">
            <a:avLst/>
          </a:prstGeom>
        </p:spPr>
        <p:txBody>
          <a:bodyPr vert="horz" lIns="93790" tIns="46895" rIns="93790" bIns="46895" rtlCol="0" anchor="b"/>
          <a:lstStyle>
            <a:lvl1pPr algn="r">
              <a:defRPr sz="1200"/>
            </a:lvl1pPr>
          </a:lstStyle>
          <a:p>
            <a:fld id="{E61D021A-DCF1-442A-BC92-3BAD9FC8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1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2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7B31-557E-794D-96F0-29D9E6721C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Call to Action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8A9D0-EF76-4E49-B6AC-7F9F8218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32737-9CB4-3145-9146-06DEC5BC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1F631-0D95-DA4C-B79C-08AA4327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4D9375-F3CF-7A4F-B8C5-72C3480EFD6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1" y="1690688"/>
            <a:ext cx="4767470" cy="44323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Replace with actions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B022E-D5DB-2446-A0B0-4A67267A6874}"/>
              </a:ext>
            </a:extLst>
          </p:cNvPr>
          <p:cNvSpPr/>
          <p:nvPr userDrawn="1"/>
        </p:nvSpPr>
        <p:spPr>
          <a:xfrm>
            <a:off x="6700258" y="0"/>
            <a:ext cx="5521036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8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A8D9C8-300D-3C43-B533-3FAA9179A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043" y="2562658"/>
            <a:ext cx="3952686" cy="13441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F5335B-7E39-F24F-854E-84B767B9C30E}"/>
              </a:ext>
            </a:extLst>
          </p:cNvPr>
          <p:cNvSpPr txBox="1"/>
          <p:nvPr userDrawn="1"/>
        </p:nvSpPr>
        <p:spPr>
          <a:xfrm>
            <a:off x="7863634" y="4033458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7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BAF8-C2C5-406C-A73B-EA83E4BB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94043-DCD2-4246-8DFD-40610F2B2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DC980-DB90-4941-BE82-36AD62E3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3CF88-8935-459E-8F05-1457D302A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1D49-46FA-4F5E-AE7C-B22F6BF4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C36513-A71A-4507-89DA-BC80DE39B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64BDC-5692-47B6-8B0F-3EF16663FB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BC0B7-847B-49E2-8EC0-3F05E998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CEF9-0C28-4131-9D90-0D3F8AF32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51787-A36D-4F0B-A51E-BF0A9DB1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76AB-D326-4C2C-BFF8-E614A19C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FC15F-0B58-4084-A022-784FA55E0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B13A4-EBC5-4B3A-9E2D-9787A908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A5CF4-F97D-4E7C-BEFD-A90F7962F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3E1C3-E453-4D03-BBCC-3D84E8E19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C4CA5-8D04-F744-98CB-2D40C791AD59}"/>
              </a:ext>
            </a:extLst>
          </p:cNvPr>
          <p:cNvSpPr/>
          <p:nvPr userDrawn="1"/>
        </p:nvSpPr>
        <p:spPr>
          <a:xfrm>
            <a:off x="-2" y="5925312"/>
            <a:ext cx="12192000" cy="932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ABC46B-3BCE-1C40-B536-6898CDD1A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15" y="6226915"/>
            <a:ext cx="1379570" cy="469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218A5F-FB3C-FA49-B719-8FF3276E45F1}"/>
              </a:ext>
            </a:extLst>
          </p:cNvPr>
          <p:cNvSpPr txBox="1"/>
          <p:nvPr userDrawn="1"/>
        </p:nvSpPr>
        <p:spPr>
          <a:xfrm>
            <a:off x="424815" y="6226915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BDFF-4E0C-4092-86CF-7030B49F0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8F346-F6E8-43BD-8FF2-A8E354851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3020A-6AD0-490A-803F-D4C440076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825A-4912-469D-A93B-C0FA5E0D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54F1B-FF7C-4909-B258-4FEA5B78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84E84-5F9B-0F42-A91E-CD2196F1BB75}"/>
              </a:ext>
            </a:extLst>
          </p:cNvPr>
          <p:cNvSpPr/>
          <p:nvPr userDrawn="1"/>
        </p:nvSpPr>
        <p:spPr>
          <a:xfrm>
            <a:off x="-2" y="5925312"/>
            <a:ext cx="12192000" cy="932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0AB252-8852-3142-B8B7-CAC496D11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15" y="6226915"/>
            <a:ext cx="1379570" cy="469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C3D6E4-CF9C-9A44-A479-9F5C930C4C1F}"/>
              </a:ext>
            </a:extLst>
          </p:cNvPr>
          <p:cNvSpPr txBox="1"/>
          <p:nvPr userDrawn="1"/>
        </p:nvSpPr>
        <p:spPr>
          <a:xfrm>
            <a:off x="424815" y="6226915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4E3A9-528D-4A4D-8E3B-996FCE04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E810E-B0F0-4264-9E70-5917BF268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C43C8-A1AC-4769-A73C-4305D808B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A0F01-F8A3-4E08-9708-2CE7F650F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7ABD8-F67F-4215-A5B8-EFDBB2CF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462FF-72FE-4C97-8FFB-50431A73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738F1-8C7F-4D4F-85E6-CDF9892643EA}"/>
              </a:ext>
            </a:extLst>
          </p:cNvPr>
          <p:cNvSpPr/>
          <p:nvPr userDrawn="1"/>
        </p:nvSpPr>
        <p:spPr>
          <a:xfrm>
            <a:off x="-2" y="5925312"/>
            <a:ext cx="12192000" cy="932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0F8654-5F48-EA4A-BD76-382206C8C0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15" y="6226915"/>
            <a:ext cx="1379570" cy="46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D9B494-1841-C94C-A72F-9FEC00FE52F0}"/>
              </a:ext>
            </a:extLst>
          </p:cNvPr>
          <p:cNvSpPr txBox="1"/>
          <p:nvPr userDrawn="1"/>
        </p:nvSpPr>
        <p:spPr>
          <a:xfrm>
            <a:off x="424815" y="6226915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66447-1325-4745-80B8-69A40A04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35BEB-72A9-4382-916F-C4E8E2F7C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1ED50-89B3-4B3A-97AC-A10F5F26C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7E83ED-D7BB-4857-A6DA-31B018B30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CCB0F-05E3-4948-8AB4-B372613D7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41999E-CF45-46D6-892E-7C855768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D85A0-9DC0-4AD5-AB25-992AF0EA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059400-04A1-463C-A201-0F26E27D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161C4-EA27-C145-A70C-A32320169B53}"/>
              </a:ext>
            </a:extLst>
          </p:cNvPr>
          <p:cNvSpPr/>
          <p:nvPr userDrawn="1"/>
        </p:nvSpPr>
        <p:spPr>
          <a:xfrm>
            <a:off x="-2" y="5925312"/>
            <a:ext cx="12192000" cy="932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CDF3E2-E9B3-1E4A-B456-8F8F308873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15" y="6226915"/>
            <a:ext cx="1379570" cy="4691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56CCEB-9F46-DF41-AC66-BD0B7DB92C02}"/>
              </a:ext>
            </a:extLst>
          </p:cNvPr>
          <p:cNvSpPr txBox="1"/>
          <p:nvPr userDrawn="1"/>
        </p:nvSpPr>
        <p:spPr>
          <a:xfrm>
            <a:off x="424815" y="6226915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A91C3-58EE-4159-A130-B3C25C02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B795C-4768-4DEA-AF81-3B84919F0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FC45E-5BD6-4507-9979-9CE74159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C7E33-9ED5-41EC-8384-259696D7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EAF584-F414-3F4B-8096-14C9DD84E125}"/>
              </a:ext>
            </a:extLst>
          </p:cNvPr>
          <p:cNvSpPr/>
          <p:nvPr userDrawn="1"/>
        </p:nvSpPr>
        <p:spPr>
          <a:xfrm>
            <a:off x="-2" y="5925312"/>
            <a:ext cx="12192000" cy="932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A6DFA8-BCBE-7748-890C-AF71A45EE9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15" y="6226915"/>
            <a:ext cx="1379570" cy="469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15349-A2C4-E342-B32A-2DA2C11E37B2}"/>
              </a:ext>
            </a:extLst>
          </p:cNvPr>
          <p:cNvSpPr txBox="1"/>
          <p:nvPr userDrawn="1"/>
        </p:nvSpPr>
        <p:spPr>
          <a:xfrm>
            <a:off x="424815" y="6226915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4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2356F-BB49-40A7-8BA2-4754FB32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D1B24-67B5-4E88-AACD-0281DE168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45150-8435-4698-84B5-67BED9F2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15106C-AD49-2843-9E01-0EDD9AC6F44C}"/>
              </a:ext>
            </a:extLst>
          </p:cNvPr>
          <p:cNvSpPr/>
          <p:nvPr userDrawn="1"/>
        </p:nvSpPr>
        <p:spPr>
          <a:xfrm>
            <a:off x="-2" y="5925312"/>
            <a:ext cx="12192000" cy="932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7E813E-27EE-F44D-8F4E-256A17AE8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15" y="6226915"/>
            <a:ext cx="1379570" cy="469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718AA-3CCF-6548-B2F9-3C059C882C4A}"/>
              </a:ext>
            </a:extLst>
          </p:cNvPr>
          <p:cNvSpPr txBox="1"/>
          <p:nvPr userDrawn="1"/>
        </p:nvSpPr>
        <p:spPr>
          <a:xfrm>
            <a:off x="424815" y="6226915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FCD80-55A3-415E-8FED-0E2529A3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3AB26-4AF7-4E0D-8D46-F97E533CD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72B49-224A-41CB-B660-9CBEB1D6A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F9957-4F7F-417F-B7DD-98CA297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58426-F259-4C1D-8875-924048E9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9B6F4-52EB-4A8F-96B4-26DFF0972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91CC31-CD0D-F14E-AF66-4F1E0E0BE00A}"/>
              </a:ext>
            </a:extLst>
          </p:cNvPr>
          <p:cNvSpPr/>
          <p:nvPr userDrawn="1"/>
        </p:nvSpPr>
        <p:spPr>
          <a:xfrm>
            <a:off x="-2" y="5925312"/>
            <a:ext cx="12192000" cy="932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78505A-A7A0-454E-81CE-AC925CF7B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15" y="6226915"/>
            <a:ext cx="1379570" cy="46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7E009C-715F-4A4D-B410-10E4F3395914}"/>
              </a:ext>
            </a:extLst>
          </p:cNvPr>
          <p:cNvSpPr txBox="1"/>
          <p:nvPr userDrawn="1"/>
        </p:nvSpPr>
        <p:spPr>
          <a:xfrm>
            <a:off x="424815" y="6226915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7ECD7-6EE0-4B43-87FF-336F893A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D65E50-2457-49B0-8B64-DDDEC0881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D6F7D-8444-4F85-9970-DACF52443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A77CF-879C-429C-AB9E-DC634749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CF644-7858-4288-887D-1A0EC14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8F56D-10C6-487C-8970-7B21765E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6FC12B-1CDA-A646-B59F-B28CD09442E8}"/>
              </a:ext>
            </a:extLst>
          </p:cNvPr>
          <p:cNvSpPr/>
          <p:nvPr userDrawn="1"/>
        </p:nvSpPr>
        <p:spPr>
          <a:xfrm>
            <a:off x="-2" y="5925312"/>
            <a:ext cx="12192000" cy="93267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5FC169-74BB-5747-83B0-37A760AC6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15" y="6226915"/>
            <a:ext cx="1379570" cy="469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8172C8-DEDF-8348-B287-09FEF00C9242}"/>
              </a:ext>
            </a:extLst>
          </p:cNvPr>
          <p:cNvSpPr txBox="1"/>
          <p:nvPr userDrawn="1"/>
        </p:nvSpPr>
        <p:spPr>
          <a:xfrm>
            <a:off x="424815" y="6226915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9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9B81F5-40C5-416B-9AD6-0DFA46D2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88F17-2D83-4344-B00A-19CE91778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7FBA2-9D96-4967-ACE3-03A377C61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1E1E-1B3F-419C-8FDC-705484F8408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EBDAB-9240-4770-B6AF-78116A988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EB7B4-0891-48D3-864F-45EABEB24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0166B-7C18-4C2F-9E71-CCE516DE7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6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jpeg"/><Relationship Id="rId21" Type="http://schemas.openxmlformats.org/officeDocument/2006/relationships/image" Target="../media/image58.png"/><Relationship Id="rId34" Type="http://schemas.openxmlformats.org/officeDocument/2006/relationships/image" Target="../media/image7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24" Type="http://schemas.openxmlformats.org/officeDocument/2006/relationships/image" Target="../media/image61.png"/><Relationship Id="rId32" Type="http://schemas.openxmlformats.org/officeDocument/2006/relationships/image" Target="../media/image69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8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8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omputer equipment&#10;&#10;Description automatically generated">
            <a:extLst>
              <a:ext uri="{FF2B5EF4-FFF2-40B4-BE49-F238E27FC236}">
                <a16:creationId xmlns:a16="http://schemas.microsoft.com/office/drawing/2014/main" id="{0CD1CA65-0B5B-40CC-B8FF-1436C7C5E5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10055"/>
            <a:ext cx="12192000" cy="6856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0FB31F-7526-4475-A22F-6156395E02ED}"/>
              </a:ext>
            </a:extLst>
          </p:cNvPr>
          <p:cNvSpPr/>
          <p:nvPr/>
        </p:nvSpPr>
        <p:spPr>
          <a:xfrm>
            <a:off x="0" y="2379306"/>
            <a:ext cx="12192000" cy="2500604"/>
          </a:xfrm>
          <a:prstGeom prst="rect">
            <a:avLst/>
          </a:prstGeom>
          <a:solidFill>
            <a:schemeClr val="accent2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42199D-A942-4963-BC1A-16D11C288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57" y="2756910"/>
            <a:ext cx="3952686" cy="13441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F5A849-A35D-40C6-8CCE-CB29BAB5B810}"/>
              </a:ext>
            </a:extLst>
          </p:cNvPr>
          <p:cNvSpPr txBox="1"/>
          <p:nvPr/>
        </p:nvSpPr>
        <p:spPr>
          <a:xfrm>
            <a:off x="4318382" y="4192580"/>
            <a:ext cx="3823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u="none" strike="noStrike">
                <a:solidFill>
                  <a:srgbClr val="FFFFFF"/>
                </a:solidFill>
                <a:effectLst/>
              </a:rPr>
              <a:t>Build The Future More Efficiently </a:t>
            </a:r>
            <a:r>
              <a:rPr lang="en-US" b="0" i="0" u="none" strike="noStrike">
                <a:solidFill>
                  <a:srgbClr val="FFFFFF"/>
                </a:solidFill>
                <a:effectLst/>
              </a:rPr>
              <a:t>™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EFB7B-4C2A-A404-B29F-A4557946A23C}"/>
              </a:ext>
            </a:extLst>
          </p:cNvPr>
          <p:cNvSpPr txBox="1"/>
          <p:nvPr/>
        </p:nvSpPr>
        <p:spPr>
          <a:xfrm>
            <a:off x="18008" y="31151"/>
            <a:ext cx="1919115" cy="523220"/>
          </a:xfrm>
          <a:prstGeom prst="rect">
            <a:avLst/>
          </a:prstGeom>
          <a:noFill/>
          <a:ln w="2222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2">
                    <a:lumMod val="90000"/>
                    <a:lumOff val="10000"/>
                  </a:schemeClr>
                </a:solidFill>
              </a:rPr>
              <a:t>27 Jan 2025</a:t>
            </a:r>
          </a:p>
        </p:txBody>
      </p:sp>
    </p:spTree>
    <p:extLst>
      <p:ext uri="{BB962C8B-B14F-4D97-AF65-F5344CB8AC3E}">
        <p14:creationId xmlns:p14="http://schemas.microsoft.com/office/powerpoint/2010/main" val="15641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04E3-E6E1-4649-A5C8-C951B9E0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Custom Modular Electrical Skids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2C6C08-8167-4D9A-65E5-C9ECA4E4F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310" y="1441702"/>
            <a:ext cx="3214621" cy="2232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2FEE91-268C-944A-FD3F-650B7CC63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080" y="3208269"/>
            <a:ext cx="4311886" cy="2427131"/>
          </a:xfrm>
          <a:prstGeom prst="rect">
            <a:avLst/>
          </a:prstGeom>
        </p:spPr>
      </p:pic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515C4DD-B52B-F729-70A1-A6108086F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1" y="2241063"/>
            <a:ext cx="4484466" cy="28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argo container&#10;&#10;Description automatically generated">
            <a:extLst>
              <a:ext uri="{FF2B5EF4-FFF2-40B4-BE49-F238E27FC236}">
                <a16:creationId xmlns:a16="http://schemas.microsoft.com/office/drawing/2014/main" id="{A46F7CE4-29BE-422F-9662-3C6DB8E0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976" y="1063482"/>
            <a:ext cx="3131255" cy="23484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A277D0-170D-43F4-81D4-67C346224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430" y="3665536"/>
            <a:ext cx="5098001" cy="21289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 descr="A picture containing outdoor, sky, building&#10;&#10;Description automatically generated">
            <a:extLst>
              <a:ext uri="{FF2B5EF4-FFF2-40B4-BE49-F238E27FC236}">
                <a16:creationId xmlns:a16="http://schemas.microsoft.com/office/drawing/2014/main" id="{3D23D6F2-54FB-DBB9-7A1A-FB90533DD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2" y="1661188"/>
            <a:ext cx="6054327" cy="3479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0E2157-9D65-A982-CE2C-FB1F1428725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/>
              <a:t>FLX-</a:t>
            </a:r>
            <a:r>
              <a:rPr lang="en-US"/>
              <a:t>MDC</a:t>
            </a:r>
            <a:r>
              <a:rPr lang="en-US" baseline="30000"/>
              <a:t>TM</a:t>
            </a:r>
            <a:r>
              <a:rPr lang="en-US" b="1"/>
              <a:t>:  IT Capacity 25-500kW</a:t>
            </a:r>
          </a:p>
        </p:txBody>
      </p:sp>
    </p:spTree>
    <p:extLst>
      <p:ext uri="{BB962C8B-B14F-4D97-AF65-F5344CB8AC3E}">
        <p14:creationId xmlns:p14="http://schemas.microsoft.com/office/powerpoint/2010/main" val="42358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62A4-32E7-4E30-F00B-643B5F20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r>
              <a:rPr lang="en-US" b="1"/>
              <a:t>Plan Layout of 2MW Deployment</a:t>
            </a:r>
            <a:br>
              <a:rPr lang="en-US" b="1"/>
            </a:br>
            <a:r>
              <a:rPr lang="en-US" sz="2400" b="1"/>
              <a:t>Approximately 155’ long by 65’ wide</a:t>
            </a:r>
            <a:endParaRPr lang="en-US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1FE1D-A771-21A0-FDD5-A719970E8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3" y="1450108"/>
            <a:ext cx="10601807" cy="447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C2C9-5A62-7EB0-628A-A9ADC236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PCX Integrated Solutions – Commercial Switchboards</a:t>
            </a:r>
          </a:p>
        </p:txBody>
      </p:sp>
      <p:pic>
        <p:nvPicPr>
          <p:cNvPr id="12" name="Picture 11" descr="A picture containing cabinet, indoor, floor, kitchen&#10;&#10;Description automatically generated">
            <a:extLst>
              <a:ext uri="{FF2B5EF4-FFF2-40B4-BE49-F238E27FC236}">
                <a16:creationId xmlns:a16="http://schemas.microsoft.com/office/drawing/2014/main" id="{F4F67ED2-929D-37F4-9FDB-E4CB25E21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1" y="1569666"/>
            <a:ext cx="4410499" cy="3507129"/>
          </a:xfrm>
          <a:prstGeom prst="rect">
            <a:avLst/>
          </a:prstGeom>
        </p:spPr>
      </p:pic>
      <p:pic>
        <p:nvPicPr>
          <p:cNvPr id="14" name="Picture 13" descr="A picture containing cabinet, floor, indoor, kitchen&#10;&#10;Description automatically generated">
            <a:extLst>
              <a:ext uri="{FF2B5EF4-FFF2-40B4-BE49-F238E27FC236}">
                <a16:creationId xmlns:a16="http://schemas.microsoft.com/office/drawing/2014/main" id="{1089D888-9578-E49F-CA59-9EDB5A0C6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01" y="1621788"/>
            <a:ext cx="2214239" cy="3507129"/>
          </a:xfrm>
          <a:prstGeom prst="rect">
            <a:avLst/>
          </a:prstGeom>
        </p:spPr>
      </p:pic>
      <p:pic>
        <p:nvPicPr>
          <p:cNvPr id="16" name="Picture 15" descr="A picture containing text, cabinet, indoor, furniture&#10;&#10;Description automatically generated">
            <a:extLst>
              <a:ext uri="{FF2B5EF4-FFF2-40B4-BE49-F238E27FC236}">
                <a16:creationId xmlns:a16="http://schemas.microsoft.com/office/drawing/2014/main" id="{9B03291A-E87D-CE38-7F02-B69112E76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214" y="1447614"/>
            <a:ext cx="4291416" cy="396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C2C9-5A62-7EB0-628A-A9ADC236B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/>
          </a:bodyPr>
          <a:lstStyle/>
          <a:p>
            <a:r>
              <a:rPr lang="en-US" sz="3600" b="1"/>
              <a:t>Other Custom Solutions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DAD4A-B5A3-BA69-8504-A8A72276AC6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r="6908"/>
          <a:stretch/>
        </p:blipFill>
        <p:spPr>
          <a:xfrm>
            <a:off x="6622472" y="1435712"/>
            <a:ext cx="4566661" cy="347806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EF1A5-D647-1986-1811-7949107B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5" y="1435712"/>
            <a:ext cx="3915195" cy="2071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391B04-5E3B-0C47-B6BC-40E923992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45" y="3736467"/>
            <a:ext cx="5837382" cy="2152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D5FA5-61ED-649E-BF1A-E12F7BAA3ABE}"/>
              </a:ext>
            </a:extLst>
          </p:cNvPr>
          <p:cNvSpPr txBox="1"/>
          <p:nvPr/>
        </p:nvSpPr>
        <p:spPr>
          <a:xfrm>
            <a:off x="1625600" y="1066380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Multi-section buildings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CA85F-A629-CD2D-BB6D-64FE8C4EA0DD}"/>
              </a:ext>
            </a:extLst>
          </p:cNvPr>
          <p:cNvSpPr txBox="1"/>
          <p:nvPr/>
        </p:nvSpPr>
        <p:spPr>
          <a:xfrm>
            <a:off x="7557563" y="1027906"/>
            <a:ext cx="300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Stacked IT/infrastructure units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F5B2B-91A3-374F-C9B2-79BB336A5860}"/>
              </a:ext>
            </a:extLst>
          </p:cNvPr>
          <p:cNvSpPr txBox="1"/>
          <p:nvPr/>
        </p:nvSpPr>
        <p:spPr>
          <a:xfrm>
            <a:off x="2461561" y="5519426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Modular UPS</a:t>
            </a:r>
          </a:p>
        </p:txBody>
      </p:sp>
    </p:spTree>
    <p:extLst>
      <p:ext uri="{BB962C8B-B14F-4D97-AF65-F5344CB8AC3E}">
        <p14:creationId xmlns:p14="http://schemas.microsoft.com/office/powerpoint/2010/main" val="208913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FE6F-E9EF-460F-B90E-23C30BF4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b="1"/>
              <a:t>PCX Testing and Services 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0523D5E-A8B1-40CE-935A-E76398142970}"/>
              </a:ext>
            </a:extLst>
          </p:cNvPr>
          <p:cNvSpPr txBox="1">
            <a:spLocks/>
          </p:cNvSpPr>
          <p:nvPr/>
        </p:nvSpPr>
        <p:spPr>
          <a:xfrm>
            <a:off x="838200" y="1226594"/>
            <a:ext cx="8639175" cy="4491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</a:rPr>
              <a:t>Pre-Shipping FWT Test and Certification</a:t>
            </a:r>
          </a:p>
          <a:p>
            <a:pPr lvl="1">
              <a:spcAft>
                <a:spcPts val="600"/>
              </a:spcAft>
              <a:buClr>
                <a:srgbClr val="003399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1,000KW dedicated testing electrical service</a:t>
            </a:r>
          </a:p>
          <a:p>
            <a:pPr lvl="1">
              <a:spcAft>
                <a:spcPts val="600"/>
              </a:spcAft>
              <a:buClr>
                <a:srgbClr val="003399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On-site load bank (1,000KW)</a:t>
            </a:r>
          </a:p>
          <a:p>
            <a:pPr lvl="1">
              <a:spcAft>
                <a:spcPts val="600"/>
              </a:spcAft>
              <a:buClr>
                <a:srgbClr val="003399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Local access to 1-2Meg Gen-set</a:t>
            </a:r>
          </a:p>
          <a:p>
            <a:pPr>
              <a:spcAft>
                <a:spcPts val="600"/>
              </a:spcAft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</a:rPr>
              <a:t>Delivery Coordination</a:t>
            </a:r>
          </a:p>
          <a:p>
            <a:pPr lvl="1">
              <a:spcAft>
                <a:spcPts val="600"/>
              </a:spcAft>
              <a:buClr>
                <a:srgbClr val="003399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Contract transportation</a:t>
            </a:r>
          </a:p>
          <a:p>
            <a:pPr lvl="1">
              <a:spcAft>
                <a:spcPts val="600"/>
              </a:spcAft>
              <a:buClr>
                <a:srgbClr val="003399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Crane and riggers procurement</a:t>
            </a:r>
          </a:p>
          <a:p>
            <a:pPr lvl="1">
              <a:spcAft>
                <a:spcPts val="600"/>
              </a:spcAft>
              <a:buClr>
                <a:srgbClr val="003399"/>
              </a:buClr>
              <a:buSzPct val="50000"/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</a:rPr>
              <a:t>On – site receive and set </a:t>
            </a:r>
          </a:p>
          <a:p>
            <a:pPr>
              <a:spcAft>
                <a:spcPts val="600"/>
              </a:spcAft>
              <a:buClr>
                <a:srgbClr val="00339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>
                <a:latin typeface="Calibri" panose="020F0502020204030204" pitchFamily="34" charset="0"/>
              </a:rPr>
              <a:t>Field Services and Maintenance</a:t>
            </a:r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00F9-8844-A379-7946-D754112D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1F9FD-BCA1-24CB-2E59-7629C896B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  <a:p>
            <a:r>
              <a:rPr lang="en-US"/>
              <a:t>Objectives for visit</a:t>
            </a:r>
          </a:p>
          <a:p>
            <a:r>
              <a:rPr lang="en-US"/>
              <a:t>PCX history </a:t>
            </a:r>
          </a:p>
          <a:p>
            <a:r>
              <a:rPr lang="en-US"/>
              <a:t>Facilities and core capabilities</a:t>
            </a:r>
          </a:p>
          <a:p>
            <a:r>
              <a:rPr lang="en-US"/>
              <a:t>PCX as part of the Hubbell family</a:t>
            </a:r>
            <a:br>
              <a:rPr lang="en-US"/>
            </a:br>
            <a:endParaRPr lang="en-US"/>
          </a:p>
          <a:p>
            <a:r>
              <a:rPr lang="en-US"/>
              <a:t>Open discussion</a:t>
            </a:r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04E3-E6E1-4649-A5C8-C951B9E0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8623"/>
            <a:ext cx="11007903" cy="1325563"/>
          </a:xfrm>
        </p:spPr>
        <p:txBody>
          <a:bodyPr/>
          <a:lstStyle/>
          <a:p>
            <a:r>
              <a:rPr lang="en-US" b="1"/>
              <a:t>PCX Site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676D5-2E15-4EB1-94E4-6CBC4ACA1374}"/>
              </a:ext>
            </a:extLst>
          </p:cNvPr>
          <p:cNvSpPr txBox="1"/>
          <p:nvPr/>
        </p:nvSpPr>
        <p:spPr>
          <a:xfrm>
            <a:off x="2005720" y="5020088"/>
            <a:ext cx="3123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Transport and Site Prep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23D388-2B02-423A-A952-EF7EC67545CE}"/>
              </a:ext>
            </a:extLst>
          </p:cNvPr>
          <p:cNvSpPr txBox="1"/>
          <p:nvPr/>
        </p:nvSpPr>
        <p:spPr>
          <a:xfrm>
            <a:off x="8138340" y="1482991"/>
            <a:ext cx="2567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Rigging and Anchoring</a:t>
            </a:r>
          </a:p>
        </p:txBody>
      </p:sp>
      <p:pic>
        <p:nvPicPr>
          <p:cNvPr id="11" name="Picture 10" descr="A picture containing sky, outdoor, transport, crane&#10;&#10;Description automatically generated">
            <a:extLst>
              <a:ext uri="{FF2B5EF4-FFF2-40B4-BE49-F238E27FC236}">
                <a16:creationId xmlns:a16="http://schemas.microsoft.com/office/drawing/2014/main" id="{2A9E8352-E709-474E-9D81-C8737406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107" y="2219498"/>
            <a:ext cx="4668995" cy="31555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73C455-0784-FB08-BF3D-0AA9C77E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50" y="1437802"/>
            <a:ext cx="4985044" cy="340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66C6-FA08-0B3A-DC19-9DEA81AF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Value Proposition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AF62FB-8DE5-17A9-F677-E875702FF44B}"/>
              </a:ext>
            </a:extLst>
          </p:cNvPr>
          <p:cNvGrpSpPr/>
          <p:nvPr/>
        </p:nvGrpSpPr>
        <p:grpSpPr>
          <a:xfrm>
            <a:off x="1692998" y="1497913"/>
            <a:ext cx="8489765" cy="4420326"/>
            <a:chOff x="1692998" y="1532097"/>
            <a:chExt cx="8489765" cy="44203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A29261-A37B-0AE5-DEAF-B7D9EC68F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CDCDCD"/>
                </a:clrFrom>
                <a:clrTo>
                  <a:srgbClr val="CDCDC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92998" y="1532097"/>
              <a:ext cx="8489765" cy="253060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EE2B1C-C3EE-EE8D-38DF-BC787F9F4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2998" y="4294448"/>
              <a:ext cx="8489764" cy="16579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11C8B0-2D91-D8A7-CB9E-9E912DAAF885}"/>
                </a:ext>
              </a:extLst>
            </p:cNvPr>
            <p:cNvSpPr/>
            <p:nvPr/>
          </p:nvSpPr>
          <p:spPr>
            <a:xfrm>
              <a:off x="1692998" y="4062700"/>
              <a:ext cx="8489764" cy="22344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en-US" sz="1400" b="1" kern="0">
                  <a:solidFill>
                    <a:srgbClr val="84ACB6">
                      <a:lumMod val="50000"/>
                    </a:srgbClr>
                  </a:solidFill>
                  <a:latin typeface="Calibri" panose="020F0502020204030204"/>
                </a:rPr>
                <a:t> Time savings from manufacturing concurrently with permitting, approvals, and building 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39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C3EA-B6D8-865F-1FAA-CA63EADD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Industrialized Buildings -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89B4-BB24-E609-1504-204935002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NEC definition:  Any building of closed construction made or assembled on or off the building site for installation on the building site (with few exceptions).</a:t>
            </a:r>
          </a:p>
          <a:p>
            <a:r>
              <a:rPr lang="en-US"/>
              <a:t>IIBC definition: Building of closed construction that conceals parts or  processes of construction that cannot be inspected at the building site without disassembly, damage, or destruction.</a:t>
            </a:r>
          </a:p>
          <a:p>
            <a:r>
              <a:rPr lang="en-US"/>
              <a:t>PFS guidance:</a:t>
            </a:r>
          </a:p>
          <a:p>
            <a:pPr lvl="1"/>
            <a:r>
              <a:rPr lang="en-US"/>
              <a:t>Contact AHJ prior to project commencement</a:t>
            </a:r>
          </a:p>
          <a:p>
            <a:pPr lvl="1"/>
            <a:r>
              <a:rPr lang="en-US"/>
              <a:t>Equipment skids considered pieces of equipment</a:t>
            </a:r>
          </a:p>
        </p:txBody>
      </p:sp>
    </p:spTree>
    <p:extLst>
      <p:ext uri="{BB962C8B-B14F-4D97-AF65-F5344CB8AC3E}">
        <p14:creationId xmlns:p14="http://schemas.microsoft.com/office/powerpoint/2010/main" val="22744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PCX electrical skid at the facility ">
            <a:extLst>
              <a:ext uri="{FF2B5EF4-FFF2-40B4-BE49-F238E27FC236}">
                <a16:creationId xmlns:a16="http://schemas.microsoft.com/office/drawing/2014/main" id="{178A7A2F-055D-50AD-284E-986E9607D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91" y="4063727"/>
            <a:ext cx="1707519" cy="106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microsoft logo - United Label - New Jersey’s Labeling Solution">
            <a:extLst>
              <a:ext uri="{FF2B5EF4-FFF2-40B4-BE49-F238E27FC236}">
                <a16:creationId xmlns:a16="http://schemas.microsoft.com/office/drawing/2014/main" id="{E611EE17-F9C0-8960-9CE5-20439CB3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20" y="4294487"/>
            <a:ext cx="969817" cy="7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nvestment - Tyler Refrigeration | Kelso">
            <a:extLst>
              <a:ext uri="{FF2B5EF4-FFF2-40B4-BE49-F238E27FC236}">
                <a16:creationId xmlns:a16="http://schemas.microsoft.com/office/drawing/2014/main" id="{A35DD146-D745-9206-EE64-AB2E99B87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2" y="3265196"/>
            <a:ext cx="1204374" cy="120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204ABF0-5BC4-CA1A-C8E1-B12926C04387}"/>
              </a:ext>
            </a:extLst>
          </p:cNvPr>
          <p:cNvGrpSpPr/>
          <p:nvPr/>
        </p:nvGrpSpPr>
        <p:grpSpPr>
          <a:xfrm>
            <a:off x="83129" y="1369437"/>
            <a:ext cx="882579" cy="781050"/>
            <a:chOff x="479768" y="1770225"/>
            <a:chExt cx="1121259" cy="1011511"/>
          </a:xfrm>
        </p:grpSpPr>
        <p:pic>
          <p:nvPicPr>
            <p:cNvPr id="2050" name="Picture 2" descr="PCX Corporation | LinkedIn">
              <a:extLst>
                <a:ext uri="{FF2B5EF4-FFF2-40B4-BE49-F238E27FC236}">
                  <a16:creationId xmlns:a16="http://schemas.microsoft.com/office/drawing/2014/main" id="{6DD5EB43-F650-3583-0A7E-7D1592A919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09" y="1829236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E45DE2-0926-735B-723C-EC1AE7CA5D2D}"/>
                </a:ext>
              </a:extLst>
            </p:cNvPr>
            <p:cNvSpPr/>
            <p:nvPr/>
          </p:nvSpPr>
          <p:spPr>
            <a:xfrm>
              <a:off x="479768" y="2468134"/>
              <a:ext cx="1101181" cy="31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CC6882-664D-D811-C9E5-92A7F872038E}"/>
                </a:ext>
              </a:extLst>
            </p:cNvPr>
            <p:cNvSpPr/>
            <p:nvPr/>
          </p:nvSpPr>
          <p:spPr>
            <a:xfrm>
              <a:off x="499846" y="1770225"/>
              <a:ext cx="1101181" cy="286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A6A63D-D31C-0B2C-062E-42494AA9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b="1"/>
              <a:t>PCX History in Volumetric Construction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F35D60-2648-8042-5E86-980711C3D591}"/>
              </a:ext>
            </a:extLst>
          </p:cNvPr>
          <p:cNvCxnSpPr>
            <a:cxnSpLocks/>
          </p:cNvCxnSpPr>
          <p:nvPr/>
        </p:nvCxnSpPr>
        <p:spPr>
          <a:xfrm flipV="1">
            <a:off x="341745" y="1579418"/>
            <a:ext cx="10818090" cy="38423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3F608A7-400E-132E-C8D6-744AE2C2A3A0}"/>
              </a:ext>
            </a:extLst>
          </p:cNvPr>
          <p:cNvSpPr txBox="1"/>
          <p:nvPr/>
        </p:nvSpPr>
        <p:spPr>
          <a:xfrm>
            <a:off x="18470" y="556029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1993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B9F67-EA6B-C7A7-B7FA-FCAED25F6362}"/>
              </a:ext>
            </a:extLst>
          </p:cNvPr>
          <p:cNvSpPr txBox="1"/>
          <p:nvPr/>
        </p:nvSpPr>
        <p:spPr>
          <a:xfrm>
            <a:off x="9909832" y="556029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F8A85-F6DA-98ED-2D21-49EB4040414C}"/>
              </a:ext>
            </a:extLst>
          </p:cNvPr>
          <p:cNvSpPr txBox="1"/>
          <p:nvPr/>
        </p:nvSpPr>
        <p:spPr>
          <a:xfrm>
            <a:off x="2174377" y="556029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2D25C-FFFF-5A7E-EEDD-104FC69272E8}"/>
              </a:ext>
            </a:extLst>
          </p:cNvPr>
          <p:cNvSpPr txBox="1"/>
          <p:nvPr/>
        </p:nvSpPr>
        <p:spPr>
          <a:xfrm>
            <a:off x="6981904" y="55694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C106E-C722-93FD-EE30-35A8C3AFDEA7}"/>
              </a:ext>
            </a:extLst>
          </p:cNvPr>
          <p:cNvSpPr txBox="1"/>
          <p:nvPr/>
        </p:nvSpPr>
        <p:spPr>
          <a:xfrm>
            <a:off x="4706719" y="556029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A734D-DF55-B0AB-B976-113CEAA3EF6C}"/>
              </a:ext>
            </a:extLst>
          </p:cNvPr>
          <p:cNvSpPr txBox="1"/>
          <p:nvPr/>
        </p:nvSpPr>
        <p:spPr>
          <a:xfrm>
            <a:off x="18479" y="1237666"/>
            <a:ext cx="101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Founded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0C464D-453C-0D3A-0494-B22156E6176C}"/>
              </a:ext>
            </a:extLst>
          </p:cNvPr>
          <p:cNvSpPr txBox="1"/>
          <p:nvPr/>
        </p:nvSpPr>
        <p:spPr>
          <a:xfrm>
            <a:off x="9717165" y="1316675"/>
            <a:ext cx="1080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Acquired</a:t>
            </a:r>
          </a:p>
        </p:txBody>
      </p:sp>
      <p:pic>
        <p:nvPicPr>
          <p:cNvPr id="2052" name="Picture 4" descr="Hubbell Logo PNG Transparent – Brands Logos">
            <a:extLst>
              <a:ext uri="{FF2B5EF4-FFF2-40B4-BE49-F238E27FC236}">
                <a16:creationId xmlns:a16="http://schemas.microsoft.com/office/drawing/2014/main" id="{3E118601-2FE5-02DC-778E-66BF447C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252" y="776953"/>
            <a:ext cx="830045" cy="83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BM Logo PNG Transparent &amp; SVG Vector - Freebie Supply">
            <a:extLst>
              <a:ext uri="{FF2B5EF4-FFF2-40B4-BE49-F238E27FC236}">
                <a16:creationId xmlns:a16="http://schemas.microsoft.com/office/drawing/2014/main" id="{CFD4B1CF-F358-C1F3-5934-FB1F198A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28" y="2215185"/>
            <a:ext cx="864591" cy="34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hneider Electric - LMKT">
            <a:extLst>
              <a:ext uri="{FF2B5EF4-FFF2-40B4-BE49-F238E27FC236}">
                <a16:creationId xmlns:a16="http://schemas.microsoft.com/office/drawing/2014/main" id="{37707B39-00C0-0835-FFED-A6C37E7A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896" y="2064230"/>
            <a:ext cx="1757638" cy="102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aton Corporation logo - download.">
            <a:extLst>
              <a:ext uri="{FF2B5EF4-FFF2-40B4-BE49-F238E27FC236}">
                <a16:creationId xmlns:a16="http://schemas.microsoft.com/office/drawing/2014/main" id="{8A9D237C-33F7-D45A-5E82-CB1D8B61D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58" y="2089375"/>
            <a:ext cx="864591" cy="8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Walmart Highlights Its Supply Chain Growth During Meeting">
            <a:extLst>
              <a:ext uri="{FF2B5EF4-FFF2-40B4-BE49-F238E27FC236}">
                <a16:creationId xmlns:a16="http://schemas.microsoft.com/office/drawing/2014/main" id="{536EDFF0-D7D1-1E3C-B848-8F711E26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8" y="2809629"/>
            <a:ext cx="1384225" cy="91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Emerson-logo.preview : Inspirage">
            <a:extLst>
              <a:ext uri="{FF2B5EF4-FFF2-40B4-BE49-F238E27FC236}">
                <a16:creationId xmlns:a16="http://schemas.microsoft.com/office/drawing/2014/main" id="{40F6E7A5-5B17-3A5C-B2C1-41FC2F57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08" y="2790192"/>
            <a:ext cx="969818" cy="47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ee the source image">
            <a:extLst>
              <a:ext uri="{FF2B5EF4-FFF2-40B4-BE49-F238E27FC236}">
                <a16:creationId xmlns:a16="http://schemas.microsoft.com/office/drawing/2014/main" id="{C3E7B200-5015-183B-9932-B3F2484B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03" y="3880461"/>
            <a:ext cx="486300" cy="4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037434-4B13-3359-59FE-01535FA8A282}"/>
              </a:ext>
            </a:extLst>
          </p:cNvPr>
          <p:cNvSpPr txBox="1"/>
          <p:nvPr/>
        </p:nvSpPr>
        <p:spPr>
          <a:xfrm>
            <a:off x="7370167" y="3414530"/>
            <a:ext cx="17075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 </a:t>
            </a:r>
            <a:r>
              <a:rPr lang="en-US" err="1"/>
              <a:t>Hyperscalers</a:t>
            </a:r>
            <a:br>
              <a:rPr lang="en-US"/>
            </a:br>
            <a:r>
              <a:rPr lang="en-US"/>
              <a:t>          </a:t>
            </a:r>
            <a:r>
              <a:rPr lang="en-US" sz="1400"/>
              <a:t>Social media</a:t>
            </a:r>
            <a:br>
              <a:rPr lang="en-US" sz="1400"/>
            </a:br>
            <a:r>
              <a:rPr lang="en-US" sz="1400"/>
              <a:t>                                      </a:t>
            </a:r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EFB4D3B-B5BD-C8C3-481F-A0611DE62781}"/>
              </a:ext>
            </a:extLst>
          </p:cNvPr>
          <p:cNvSpPr/>
          <p:nvPr/>
        </p:nvSpPr>
        <p:spPr>
          <a:xfrm>
            <a:off x="9348594" y="3459157"/>
            <a:ext cx="256842" cy="861775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89858B-6FA9-5631-7313-92ACC73310DD}"/>
              </a:ext>
            </a:extLst>
          </p:cNvPr>
          <p:cNvSpPr txBox="1"/>
          <p:nvPr/>
        </p:nvSpPr>
        <p:spPr>
          <a:xfrm>
            <a:off x="9861618" y="3459158"/>
            <a:ext cx="1792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Expanding 2025 for</a:t>
            </a:r>
          </a:p>
          <a:p>
            <a:r>
              <a:rPr lang="en-US" sz="1600"/>
              <a:t>  next generation</a:t>
            </a:r>
          </a:p>
          <a:p>
            <a:r>
              <a:rPr lang="en-US" sz="1600"/>
              <a:t>  solutions</a:t>
            </a:r>
          </a:p>
        </p:txBody>
      </p:sp>
      <p:pic>
        <p:nvPicPr>
          <p:cNvPr id="2072" name="Picture 24" descr="Host or Join a Community Solar Farm in Maine | ReVision Energy">
            <a:extLst>
              <a:ext uri="{FF2B5EF4-FFF2-40B4-BE49-F238E27FC236}">
                <a16:creationId xmlns:a16="http://schemas.microsoft.com/office/drawing/2014/main" id="{5040CC9E-46BE-2F8B-B361-2C135C34E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32" y="4939160"/>
            <a:ext cx="822022" cy="5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14D514-EB02-EE9B-DB90-6E2441C039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61618" y="2387934"/>
            <a:ext cx="1616963" cy="910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2A6CCB-9E72-3D07-84FC-864EBB19B4A5}"/>
              </a:ext>
            </a:extLst>
          </p:cNvPr>
          <p:cNvSpPr txBox="1"/>
          <p:nvPr/>
        </p:nvSpPr>
        <p:spPr>
          <a:xfrm>
            <a:off x="9411796" y="2651370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CSP</a:t>
            </a:r>
          </a:p>
        </p:txBody>
      </p:sp>
    </p:spTree>
    <p:extLst>
      <p:ext uri="{BB962C8B-B14F-4D97-AF65-F5344CB8AC3E}">
        <p14:creationId xmlns:p14="http://schemas.microsoft.com/office/powerpoint/2010/main" val="371624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B0F6-DD0D-A40B-1543-E8D648C54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Synergy with Hubbell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1B74E4-53B9-B8AE-B8A9-6E9AD764ECB1}"/>
              </a:ext>
            </a:extLst>
          </p:cNvPr>
          <p:cNvGrpSpPr/>
          <p:nvPr/>
        </p:nvGrpSpPr>
        <p:grpSpPr>
          <a:xfrm>
            <a:off x="389303" y="1060031"/>
            <a:ext cx="11212371" cy="4880947"/>
            <a:chOff x="59495" y="964966"/>
            <a:chExt cx="11994848" cy="52706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282146-E553-89C6-8F76-F6210D960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4695" y="2977536"/>
              <a:ext cx="1726219" cy="1708702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57C242F-0877-2CA4-0A80-E3CA0556A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241" y="1790510"/>
              <a:ext cx="5002954" cy="3991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E53CDAF-BF23-51E1-2E67-2F0407DE4A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5635" y="2122658"/>
              <a:ext cx="932688" cy="11354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7D85944-A91B-32F8-F657-3A1B1EF986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5635" y="1740104"/>
              <a:ext cx="2002538" cy="38255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A1E9EC-FA98-DBA2-9457-24FCF04A78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68173" y="1740104"/>
              <a:ext cx="1239010" cy="94651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04F878-C896-59E7-1F2A-1D390E8CF3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8323" y="2686622"/>
              <a:ext cx="2308860" cy="57148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75EB25-7376-B2CF-0666-37FCF5F9CF30}"/>
                </a:ext>
              </a:extLst>
            </p:cNvPr>
            <p:cNvCxnSpPr>
              <a:cxnSpLocks/>
            </p:cNvCxnSpPr>
            <p:nvPr/>
          </p:nvCxnSpPr>
          <p:spPr>
            <a:xfrm>
              <a:off x="3979587" y="1452071"/>
              <a:ext cx="3711226" cy="2745106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F7E35B2-3A5A-31C6-0AF4-858641B21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3058" y="4187826"/>
              <a:ext cx="5417755" cy="1944035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09259C-E715-72C8-E580-CBF2ED9B061D}"/>
                </a:ext>
              </a:extLst>
            </p:cNvPr>
            <p:cNvCxnSpPr>
              <a:cxnSpLocks/>
            </p:cNvCxnSpPr>
            <p:nvPr/>
          </p:nvCxnSpPr>
          <p:spPr>
            <a:xfrm>
              <a:off x="59495" y="2197694"/>
              <a:ext cx="2213563" cy="393416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7" descr="6 Element Patch Antennas | AccelTex Solutions - - 2.4/5 GHz 4/7 dBi RPSMA  Indoor/Outdoor Patch Antenna">
              <a:extLst>
                <a:ext uri="{FF2B5EF4-FFF2-40B4-BE49-F238E27FC236}">
                  <a16:creationId xmlns:a16="http://schemas.microsoft.com/office/drawing/2014/main" id="{624090BE-C616-D201-E2C4-C22BB1026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929" y="5010610"/>
              <a:ext cx="786844" cy="809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1" descr="Home - AccelTex">
              <a:extLst>
                <a:ext uri="{FF2B5EF4-FFF2-40B4-BE49-F238E27FC236}">
                  <a16:creationId xmlns:a16="http://schemas.microsoft.com/office/drawing/2014/main" id="{C3CC1139-C3EE-522C-F8C5-7008C75DE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5676" y="5816936"/>
              <a:ext cx="1097761" cy="39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7" descr="Hubbell Premise Wiring | Structured Cable Management and Premise Wiring  Boxes">
              <a:extLst>
                <a:ext uri="{FF2B5EF4-FFF2-40B4-BE49-F238E27FC236}">
                  <a16:creationId xmlns:a16="http://schemas.microsoft.com/office/drawing/2014/main" id="{E825B826-6DED-02D9-EF00-7B3A49B9F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1460" y="4862656"/>
              <a:ext cx="900930" cy="461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5BE010-8B31-99CD-575A-EFD67E6B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02533">
              <a:off x="9893749" y="5504739"/>
              <a:ext cx="855067" cy="606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343D99-85C2-56EB-C581-A62BB3039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5073" y="5765881"/>
              <a:ext cx="443632" cy="4320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6E4A2F2-64F7-1B20-EEDB-42E50DE0B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456" y="1206539"/>
              <a:ext cx="585484" cy="80504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46EC60-376E-83C6-423C-DADA110B4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86680" y="2192076"/>
              <a:ext cx="822084" cy="512436"/>
            </a:xfrm>
            <a:prstGeom prst="rect">
              <a:avLst/>
            </a:prstGeom>
          </p:spPr>
        </p:pic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230AB0ED-459A-F54A-338F-BD81AD24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9112" y="979353"/>
              <a:ext cx="794179" cy="87359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9103D6F-4F1F-AE86-6B14-99A01A485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14411" y="1939598"/>
              <a:ext cx="927056" cy="8745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9C637F-ECB9-87F8-DFBC-81605611B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93785" y="2913002"/>
              <a:ext cx="1053700" cy="33031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9D3686-710D-E016-1AF0-AA87AD0D1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275742" y="2828559"/>
              <a:ext cx="485755" cy="48575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34C87BA-93A1-EAB1-0F49-B242CA147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194990" y="2920394"/>
              <a:ext cx="859353" cy="85935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5B569E-0E10-F3A4-446E-5986DB58B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677943" y="3198347"/>
              <a:ext cx="485755" cy="4857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E1C66CD-FD34-1BA9-12DA-B6A83384E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115294" y="3707990"/>
              <a:ext cx="684914" cy="48566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8B5789A-78DA-1C82-B411-42B62E6A9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154710" y="4202318"/>
              <a:ext cx="1082840" cy="48095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48B0F8E-2693-A04F-2670-8C2C02402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994632" y="3807183"/>
              <a:ext cx="948553" cy="1515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989846-B8C9-79EF-E78E-63E4C3211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40064" y="964966"/>
              <a:ext cx="1116548" cy="623727"/>
            </a:xfrm>
            <a:prstGeom prst="rect">
              <a:avLst/>
            </a:prstGeom>
          </p:spPr>
        </p:pic>
        <p:pic>
          <p:nvPicPr>
            <p:cNvPr id="31" name="Picture 23" descr="Logo, company name&#10;&#10;Description automatically generated">
              <a:extLst>
                <a:ext uri="{FF2B5EF4-FFF2-40B4-BE49-F238E27FC236}">
                  <a16:creationId xmlns:a16="http://schemas.microsoft.com/office/drawing/2014/main" id="{A4A2F934-271B-A10B-4C75-5AF43124F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431667" y="2302592"/>
              <a:ext cx="841649" cy="875042"/>
            </a:xfrm>
            <a:prstGeom prst="rect">
              <a:avLst/>
            </a:prstGeom>
          </p:spPr>
        </p:pic>
        <p:pic>
          <p:nvPicPr>
            <p:cNvPr id="32" name="Picture 24">
              <a:extLst>
                <a:ext uri="{FF2B5EF4-FFF2-40B4-BE49-F238E27FC236}">
                  <a16:creationId xmlns:a16="http://schemas.microsoft.com/office/drawing/2014/main" id="{BE78CC15-BE7D-B720-52F3-F3F954472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930501" y="2137862"/>
              <a:ext cx="693684" cy="676168"/>
            </a:xfrm>
            <a:prstGeom prst="rect">
              <a:avLst/>
            </a:prstGeom>
          </p:spPr>
        </p:pic>
        <p:pic>
          <p:nvPicPr>
            <p:cNvPr id="33" name="Picture 25" descr="A picture containing indoor, case, accessory&#10;&#10;Description automatically generated">
              <a:extLst>
                <a:ext uri="{FF2B5EF4-FFF2-40B4-BE49-F238E27FC236}">
                  <a16:creationId xmlns:a16="http://schemas.microsoft.com/office/drawing/2014/main" id="{2A791134-BAAD-E9EF-6CC3-B31A8100F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652299" y="3497545"/>
              <a:ext cx="772511" cy="746235"/>
            </a:xfrm>
            <a:prstGeom prst="rect">
              <a:avLst/>
            </a:prstGeom>
          </p:spPr>
        </p:pic>
        <p:pic>
          <p:nvPicPr>
            <p:cNvPr id="34" name="Picture 26" descr="A picture containing arranged, several&#10;&#10;Description automatically generated">
              <a:extLst>
                <a:ext uri="{FF2B5EF4-FFF2-40B4-BE49-F238E27FC236}">
                  <a16:creationId xmlns:a16="http://schemas.microsoft.com/office/drawing/2014/main" id="{0746A5A5-638D-9931-AD11-4BE9423CD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506458" y="1415180"/>
              <a:ext cx="1473201" cy="1446925"/>
            </a:xfrm>
            <a:prstGeom prst="rect">
              <a:avLst/>
            </a:prstGeom>
          </p:spPr>
        </p:pic>
        <p:pic>
          <p:nvPicPr>
            <p:cNvPr id="35" name="Picture 27" descr="A picture containing computer&#10;&#10;Description automatically generated">
              <a:extLst>
                <a:ext uri="{FF2B5EF4-FFF2-40B4-BE49-F238E27FC236}">
                  <a16:creationId xmlns:a16="http://schemas.microsoft.com/office/drawing/2014/main" id="{80098B37-F791-B500-19DE-C6EBED52F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400355" y="4798833"/>
              <a:ext cx="1376856" cy="1394373"/>
            </a:xfrm>
            <a:prstGeom prst="rect">
              <a:avLst/>
            </a:prstGeom>
          </p:spPr>
        </p:pic>
        <p:pic>
          <p:nvPicPr>
            <p:cNvPr id="36" name="Picture 2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4C07B59F-7729-082A-65E5-FB496A7B5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365661" y="3777160"/>
              <a:ext cx="792656" cy="810172"/>
            </a:xfrm>
            <a:prstGeom prst="rect">
              <a:avLst/>
            </a:prstGeom>
          </p:spPr>
        </p:pic>
        <p:pic>
          <p:nvPicPr>
            <p:cNvPr id="37" name="Picture 22" descr="A picture containing handcart&#10;&#10;Description automatically generated">
              <a:extLst>
                <a:ext uri="{FF2B5EF4-FFF2-40B4-BE49-F238E27FC236}">
                  <a16:creationId xmlns:a16="http://schemas.microsoft.com/office/drawing/2014/main" id="{B786710D-4229-60B9-C022-4F0048E66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532117" y="3073736"/>
              <a:ext cx="590659" cy="676385"/>
            </a:xfrm>
            <a:prstGeom prst="rect">
              <a:avLst/>
            </a:prstGeom>
          </p:spPr>
        </p:pic>
        <p:pic>
          <p:nvPicPr>
            <p:cNvPr id="38" name="Picture 4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8A5540D1-21C4-DBB0-6BE5-F14744500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589812" y="1403683"/>
              <a:ext cx="868856" cy="903890"/>
            </a:xfrm>
            <a:prstGeom prst="rect">
              <a:avLst/>
            </a:prstGeom>
          </p:spPr>
        </p:pic>
        <p:pic>
          <p:nvPicPr>
            <p:cNvPr id="39" name="Picture 5" descr="Logo&#10;&#10;Description automatically generated">
              <a:extLst>
                <a:ext uri="{FF2B5EF4-FFF2-40B4-BE49-F238E27FC236}">
                  <a16:creationId xmlns:a16="http://schemas.microsoft.com/office/drawing/2014/main" id="{0EBB79BB-F22A-BF1F-04DC-E87EABCB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236144" y="2681011"/>
              <a:ext cx="1497013" cy="1497013"/>
            </a:xfrm>
            <a:prstGeom prst="rect">
              <a:avLst/>
            </a:prstGeom>
          </p:spPr>
        </p:pic>
        <p:pic>
          <p:nvPicPr>
            <p:cNvPr id="40" name="Picture 12" descr="A picture containing handcart&#10;&#10;Description automatically generated">
              <a:extLst>
                <a:ext uri="{FF2B5EF4-FFF2-40B4-BE49-F238E27FC236}">
                  <a16:creationId xmlns:a16="http://schemas.microsoft.com/office/drawing/2014/main" id="{409F4CFB-0B3F-95A4-83E4-D899DFF4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836195" y="1129545"/>
              <a:ext cx="815236" cy="815236"/>
            </a:xfrm>
            <a:prstGeom prst="rect">
              <a:avLst/>
            </a:prstGeom>
          </p:spPr>
        </p:pic>
        <p:pic>
          <p:nvPicPr>
            <p:cNvPr id="41" name="Picture 29">
              <a:extLst>
                <a:ext uri="{FF2B5EF4-FFF2-40B4-BE49-F238E27FC236}">
                  <a16:creationId xmlns:a16="http://schemas.microsoft.com/office/drawing/2014/main" id="{5A4F087A-D7D8-4FFE-77CB-2A02E26CB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1161713" y="4137744"/>
              <a:ext cx="687388" cy="71913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6D4E276-88DE-5CA4-F4D2-C5798B089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120956" y="5136365"/>
              <a:ext cx="932769" cy="1030313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B16820-74CB-F814-B93E-FB3E617A04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95" y="1462290"/>
              <a:ext cx="3929617" cy="71591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12027528-F998-49DA-4576-3E343F11DF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733" y="1491664"/>
              <a:ext cx="1552274" cy="61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nitored Rack PDU - 72&quot;, 30A 240/415V 3PH (17.2 kW), 10' Whip, IEC 309 30A  | Canada">
              <a:extLst>
                <a:ext uri="{FF2B5EF4-FFF2-40B4-BE49-F238E27FC236}">
                  <a16:creationId xmlns:a16="http://schemas.microsoft.com/office/drawing/2014/main" id="{F58539FE-DEE5-D094-EE6B-265757B7E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5270" y="4887013"/>
              <a:ext cx="987221" cy="121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06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00F9-8844-A379-7946-D754112D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1F9FD-BCA1-24CB-2E59-7629C896B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  <a:p>
            <a:r>
              <a:rPr lang="en-US"/>
              <a:t>Objectives for visit</a:t>
            </a:r>
          </a:p>
          <a:p>
            <a:r>
              <a:rPr lang="en-US"/>
              <a:t>PCX history </a:t>
            </a:r>
          </a:p>
          <a:p>
            <a:r>
              <a:rPr lang="en-US"/>
              <a:t>Facilities and core capabilities</a:t>
            </a:r>
          </a:p>
          <a:p>
            <a:r>
              <a:rPr lang="en-US"/>
              <a:t>PCX as part of the Hubbell family</a:t>
            </a:r>
            <a:br>
              <a:rPr lang="en-US"/>
            </a:br>
            <a:endParaRPr lang="en-US"/>
          </a:p>
          <a:p>
            <a:r>
              <a:rPr lang="en-US"/>
              <a:t>Open discussion</a:t>
            </a:r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36EBF-1413-3C13-B555-53A62631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0859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564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C82DC-426B-3273-F675-4D2D5D96E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PCX electrical skid at the facility ">
            <a:extLst>
              <a:ext uri="{FF2B5EF4-FFF2-40B4-BE49-F238E27FC236}">
                <a16:creationId xmlns:a16="http://schemas.microsoft.com/office/drawing/2014/main" id="{CF490344-C89A-9670-7B4C-423B1B3A2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69" y="3217779"/>
            <a:ext cx="1165355" cy="7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611A53-7346-4881-5D8A-28CF70428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28" y="235826"/>
            <a:ext cx="10515600" cy="493300"/>
          </a:xfrm>
        </p:spPr>
        <p:txBody>
          <a:bodyPr anchor="t" anchorCtr="0">
            <a:normAutofit fontScale="90000"/>
          </a:bodyPr>
          <a:lstStyle/>
          <a:p>
            <a:r>
              <a:rPr lang="en-US" sz="3200" b="1"/>
              <a:t>PCX Data Center Modular Journey in Volumetric Construction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073E2-EE47-E168-9C16-BEAEEBC230B0}"/>
              </a:ext>
            </a:extLst>
          </p:cNvPr>
          <p:cNvSpPr txBox="1"/>
          <p:nvPr/>
        </p:nvSpPr>
        <p:spPr>
          <a:xfrm>
            <a:off x="3849070" y="40493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8C12B-2EA6-86D7-2E0F-1164273A2BDE}"/>
              </a:ext>
            </a:extLst>
          </p:cNvPr>
          <p:cNvSpPr txBox="1"/>
          <p:nvPr/>
        </p:nvSpPr>
        <p:spPr>
          <a:xfrm>
            <a:off x="2010774" y="40493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C167DF-8F6D-D851-D609-1287B752972D}"/>
              </a:ext>
            </a:extLst>
          </p:cNvPr>
          <p:cNvSpPr txBox="1"/>
          <p:nvPr/>
        </p:nvSpPr>
        <p:spPr>
          <a:xfrm>
            <a:off x="9845758" y="512325"/>
            <a:ext cx="2095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Expanding 2025 for</a:t>
            </a:r>
          </a:p>
          <a:p>
            <a:r>
              <a:rPr lang="en-US" sz="1600"/>
              <a:t>  next generation</a:t>
            </a:r>
          </a:p>
          <a:p>
            <a:r>
              <a:rPr lang="en-US" sz="1600"/>
              <a:t>  solutions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0ECB9A-F7E7-ACB8-BDBA-6C01C6906C40}"/>
              </a:ext>
            </a:extLst>
          </p:cNvPr>
          <p:cNvGrpSpPr/>
          <p:nvPr/>
        </p:nvGrpSpPr>
        <p:grpSpPr>
          <a:xfrm>
            <a:off x="276738" y="1874017"/>
            <a:ext cx="1065077" cy="2544634"/>
            <a:chOff x="525837" y="3358243"/>
            <a:chExt cx="1065077" cy="2544634"/>
          </a:xfrm>
        </p:grpSpPr>
        <p:pic>
          <p:nvPicPr>
            <p:cNvPr id="2070" name="Picture 22" descr="microsoft logo - United Label - New Jersey’s Labeling Solution">
              <a:extLst>
                <a:ext uri="{FF2B5EF4-FFF2-40B4-BE49-F238E27FC236}">
                  <a16:creationId xmlns:a16="http://schemas.microsoft.com/office/drawing/2014/main" id="{09E8E002-BC4D-28BB-EA8F-5C804BA0F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37" y="3358243"/>
              <a:ext cx="969817" cy="74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74D78B-C722-7385-E310-307018D5D5EF}"/>
                </a:ext>
              </a:extLst>
            </p:cNvPr>
            <p:cNvSpPr txBox="1"/>
            <p:nvPr/>
          </p:nvSpPr>
          <p:spPr>
            <a:xfrm>
              <a:off x="591302" y="553354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2010</a:t>
              </a:r>
            </a:p>
          </p:txBody>
        </p:sp>
        <p:pic>
          <p:nvPicPr>
            <p:cNvPr id="2072" name="Picture 24" descr="Host or Join a Community Solar Farm in Maine | ReVision Energy">
              <a:extLst>
                <a:ext uri="{FF2B5EF4-FFF2-40B4-BE49-F238E27FC236}">
                  <a16:creationId xmlns:a16="http://schemas.microsoft.com/office/drawing/2014/main" id="{333016A5-37AF-7067-5449-CF846FE19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37" y="4720051"/>
              <a:ext cx="1065077" cy="707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00C7271-8B89-1F82-A7F0-7E29583C5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083" y="3235825"/>
            <a:ext cx="1257440" cy="7078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1AE4BD-6D21-6AE9-EE40-7E66A78339DF}"/>
              </a:ext>
            </a:extLst>
          </p:cNvPr>
          <p:cNvSpPr txBox="1"/>
          <p:nvPr/>
        </p:nvSpPr>
        <p:spPr>
          <a:xfrm>
            <a:off x="1710839" y="4546628"/>
            <a:ext cx="14805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Raised Floor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Perimeter Tile /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Floor Cooling</a:t>
            </a:r>
          </a:p>
          <a:p>
            <a:endParaRPr lang="en-US" sz="1600">
              <a:solidFill>
                <a:srgbClr val="FF0000"/>
              </a:solidFill>
            </a:endParaRPr>
          </a:p>
        </p:txBody>
      </p:sp>
      <p:pic>
        <p:nvPicPr>
          <p:cNvPr id="1026" name="Picture 2" descr="Meta logo PNG transparent image download, size: 4000x4000px">
            <a:extLst>
              <a:ext uri="{FF2B5EF4-FFF2-40B4-BE49-F238E27FC236}">
                <a16:creationId xmlns:a16="http://schemas.microsoft.com/office/drawing/2014/main" id="{703F81C7-9B57-AE69-DB9C-81C223756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70" y="1799589"/>
            <a:ext cx="879085" cy="8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 Web Services (AWS) | OpenText">
            <a:extLst>
              <a:ext uri="{FF2B5EF4-FFF2-40B4-BE49-F238E27FC236}">
                <a16:creationId xmlns:a16="http://schemas.microsoft.com/office/drawing/2014/main" id="{E75AD804-014F-77AF-A81F-5C8D41B8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98" y="1962540"/>
            <a:ext cx="879085" cy="5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685601-4F59-AA0B-8580-D35AA67E00F6}"/>
              </a:ext>
            </a:extLst>
          </p:cNvPr>
          <p:cNvSpPr txBox="1"/>
          <p:nvPr/>
        </p:nvSpPr>
        <p:spPr>
          <a:xfrm>
            <a:off x="6111727" y="2732784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Type F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0FB390-0A0A-781F-0CD5-DD732BCFDE59}"/>
              </a:ext>
            </a:extLst>
          </p:cNvPr>
          <p:cNvSpPr txBox="1"/>
          <p:nvPr/>
        </p:nvSpPr>
        <p:spPr>
          <a:xfrm>
            <a:off x="3573430" y="4546628"/>
            <a:ext cx="1668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Slab Floor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Compact Design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LQ or Service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 Isle Air Cool</a:t>
            </a:r>
          </a:p>
          <a:p>
            <a:endParaRPr lang="en-US" sz="1600">
              <a:solidFill>
                <a:srgbClr val="FF000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540EBC-02D5-5A9C-53CC-B0BEC4E4182D}"/>
              </a:ext>
            </a:extLst>
          </p:cNvPr>
          <p:cNvGrpSpPr/>
          <p:nvPr/>
        </p:nvGrpSpPr>
        <p:grpSpPr>
          <a:xfrm>
            <a:off x="5531144" y="3357720"/>
            <a:ext cx="2005268" cy="2266126"/>
            <a:chOff x="5976503" y="3268250"/>
            <a:chExt cx="2005268" cy="22661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024223-ABCD-04C3-AE0C-18A54A2CB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991" t="8634" r="67809" b="55000"/>
            <a:stretch/>
          </p:blipFill>
          <p:spPr>
            <a:xfrm>
              <a:off x="7001072" y="3402989"/>
              <a:ext cx="980699" cy="61882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6A2931-8E03-1452-47F2-C121317C9A61}"/>
                </a:ext>
              </a:extLst>
            </p:cNvPr>
            <p:cNvSpPr txBox="1"/>
            <p:nvPr/>
          </p:nvSpPr>
          <p:spPr>
            <a:xfrm>
              <a:off x="5976503" y="4457158"/>
              <a:ext cx="185127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Slab Floor</a:t>
              </a:r>
            </a:p>
            <a:p>
              <a:pPr algn="ctr"/>
              <a:r>
                <a:rPr lang="en-US" sz="1600">
                  <a:solidFill>
                    <a:srgbClr val="FF0000"/>
                  </a:solidFill>
                </a:rPr>
                <a:t>LQ or Service </a:t>
              </a:r>
            </a:p>
            <a:p>
              <a:pPr algn="ctr"/>
              <a:r>
                <a:rPr lang="en-US" sz="1600">
                  <a:solidFill>
                    <a:srgbClr val="FF0000"/>
                  </a:solidFill>
                </a:rPr>
                <a:t>Isle Air Cool </a:t>
              </a:r>
            </a:p>
            <a:p>
              <a:endParaRPr lang="en-US" sz="1600">
                <a:solidFill>
                  <a:srgbClr val="FF0000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F83C46B-E5E4-3B7E-E1FC-A3164C24A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991" t="47415" r="67809" b="12882"/>
            <a:stretch/>
          </p:blipFill>
          <p:spPr>
            <a:xfrm>
              <a:off x="6141506" y="3268250"/>
              <a:ext cx="975351" cy="67192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ABE330-07F8-E035-C640-FCE42962F879}"/>
                </a:ext>
              </a:extLst>
            </p:cNvPr>
            <p:cNvSpPr txBox="1"/>
            <p:nvPr/>
          </p:nvSpPr>
          <p:spPr>
            <a:xfrm>
              <a:off x="6512820" y="404391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2024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EFD52A8-CDD2-496A-BD9C-8BA6A31C69D9}"/>
              </a:ext>
            </a:extLst>
          </p:cNvPr>
          <p:cNvSpPr txBox="1"/>
          <p:nvPr/>
        </p:nvSpPr>
        <p:spPr>
          <a:xfrm>
            <a:off x="10555794" y="4546628"/>
            <a:ext cx="1356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Slab Floor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Liquid Cooling</a:t>
            </a:r>
          </a:p>
          <a:p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C9AC1A-1F9A-968D-0AF8-37421FA39A25}"/>
              </a:ext>
            </a:extLst>
          </p:cNvPr>
          <p:cNvSpPr txBox="1"/>
          <p:nvPr/>
        </p:nvSpPr>
        <p:spPr>
          <a:xfrm>
            <a:off x="3735898" y="2738516"/>
            <a:ext cx="99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Tetris V2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109B94-F2FF-E948-8F10-659C885E19D2}"/>
              </a:ext>
            </a:extLst>
          </p:cNvPr>
          <p:cNvSpPr txBox="1"/>
          <p:nvPr/>
        </p:nvSpPr>
        <p:spPr>
          <a:xfrm>
            <a:off x="1938254" y="2743796"/>
            <a:ext cx="7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Type 1</a:t>
            </a:r>
          </a:p>
        </p:txBody>
      </p:sp>
      <p:pic>
        <p:nvPicPr>
          <p:cNvPr id="37" name="Picture 2" descr="Meta logo PNG transparent image download, size: 4000x4000px">
            <a:extLst>
              <a:ext uri="{FF2B5EF4-FFF2-40B4-BE49-F238E27FC236}">
                <a16:creationId xmlns:a16="http://schemas.microsoft.com/office/drawing/2014/main" id="{46F04969-5741-C6FA-5F88-A5280C51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90" y="1711295"/>
            <a:ext cx="879085" cy="82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B88F43D-4119-4618-0FE9-ABDB11DC5009}"/>
              </a:ext>
            </a:extLst>
          </p:cNvPr>
          <p:cNvSpPr txBox="1"/>
          <p:nvPr/>
        </p:nvSpPr>
        <p:spPr>
          <a:xfrm>
            <a:off x="10932072" y="411128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2025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924094-4237-B187-3EF3-AD9D54660CEB}"/>
              </a:ext>
            </a:extLst>
          </p:cNvPr>
          <p:cNvGrpSpPr/>
          <p:nvPr/>
        </p:nvGrpSpPr>
        <p:grpSpPr>
          <a:xfrm>
            <a:off x="9210475" y="1702804"/>
            <a:ext cx="1356462" cy="3674821"/>
            <a:chOff x="8437152" y="1711295"/>
            <a:chExt cx="1356462" cy="367482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8908B2-C9E2-063C-37BB-D71408CFB5AD}"/>
                </a:ext>
              </a:extLst>
            </p:cNvPr>
            <p:cNvSpPr txBox="1"/>
            <p:nvPr/>
          </p:nvSpPr>
          <p:spPr>
            <a:xfrm>
              <a:off x="8672609" y="2743796"/>
              <a:ext cx="5389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10X</a:t>
              </a:r>
            </a:p>
          </p:txBody>
        </p:sp>
        <p:pic>
          <p:nvPicPr>
            <p:cNvPr id="38" name="Picture 2" descr="Meta logo PNG transparent image download, size: 4000x4000px">
              <a:extLst>
                <a:ext uri="{FF2B5EF4-FFF2-40B4-BE49-F238E27FC236}">
                  <a16:creationId xmlns:a16="http://schemas.microsoft.com/office/drawing/2014/main" id="{18087702-86F2-E144-61E0-48A1BA736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8959" y="1711295"/>
              <a:ext cx="879085" cy="827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9E9E69-D93F-3CF4-A79D-320FF4D82FD8}"/>
                </a:ext>
              </a:extLst>
            </p:cNvPr>
            <p:cNvSpPr txBox="1"/>
            <p:nvPr/>
          </p:nvSpPr>
          <p:spPr>
            <a:xfrm>
              <a:off x="8789012" y="411977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2025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BBAA7B-9330-98E2-C4EB-2BAA368E6104}"/>
                </a:ext>
              </a:extLst>
            </p:cNvPr>
            <p:cNvSpPr txBox="1"/>
            <p:nvPr/>
          </p:nvSpPr>
          <p:spPr>
            <a:xfrm>
              <a:off x="8437152" y="4555119"/>
              <a:ext cx="13564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FF0000"/>
                  </a:solidFill>
                </a:rPr>
                <a:t>Slab Floor</a:t>
              </a:r>
            </a:p>
            <a:p>
              <a:pPr algn="ctr"/>
              <a:r>
                <a:rPr lang="en-US" sz="1600">
                  <a:solidFill>
                    <a:srgbClr val="FF0000"/>
                  </a:solidFill>
                </a:rPr>
                <a:t>Liquid Cooling</a:t>
              </a:r>
            </a:p>
            <a:p>
              <a:endParaRPr lang="en-US" sz="1600">
                <a:solidFill>
                  <a:srgbClr val="FF0000"/>
                </a:solidFill>
              </a:endParaRPr>
            </a:p>
          </p:txBody>
        </p:sp>
      </p:grpSp>
      <p:pic>
        <p:nvPicPr>
          <p:cNvPr id="42" name="Picture 22" descr="microsoft logo - United Label - New Jersey’s Labeling Solution">
            <a:extLst>
              <a:ext uri="{FF2B5EF4-FFF2-40B4-BE49-F238E27FC236}">
                <a16:creationId xmlns:a16="http://schemas.microsoft.com/office/drawing/2014/main" id="{EFBC4EC2-E8E3-4415-13C4-8753659F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635" y="1711295"/>
            <a:ext cx="969817" cy="7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D584E7A-CD3E-95F7-75C3-DCC9C6DCE0A7}"/>
              </a:ext>
            </a:extLst>
          </p:cNvPr>
          <p:cNvSpPr txBox="1"/>
          <p:nvPr/>
        </p:nvSpPr>
        <p:spPr>
          <a:xfrm>
            <a:off x="10362788" y="2732784"/>
            <a:ext cx="166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Gillian/Fremont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DF19B2-539C-01E1-3950-FD36E250E42F}"/>
              </a:ext>
            </a:extLst>
          </p:cNvPr>
          <p:cNvCxnSpPr/>
          <p:nvPr/>
        </p:nvCxnSpPr>
        <p:spPr>
          <a:xfrm>
            <a:off x="5407441" y="835969"/>
            <a:ext cx="0" cy="514094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64BB776-587C-FF34-83DF-05CD9EB99260}"/>
              </a:ext>
            </a:extLst>
          </p:cNvPr>
          <p:cNvSpPr/>
          <p:nvPr/>
        </p:nvSpPr>
        <p:spPr>
          <a:xfrm rot="18066521">
            <a:off x="5109971" y="783877"/>
            <a:ext cx="56029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E3B9F-C6B0-9D3C-DACD-90E602983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015" y="3226802"/>
            <a:ext cx="1257440" cy="707804"/>
          </a:xfrm>
          <a:prstGeom prst="rect">
            <a:avLst/>
          </a:prstGeom>
        </p:spPr>
      </p:pic>
      <p:pic>
        <p:nvPicPr>
          <p:cNvPr id="11" name="Picture 4" descr="Amazon Web Services (AWS) | OpenText">
            <a:extLst>
              <a:ext uri="{FF2B5EF4-FFF2-40B4-BE49-F238E27FC236}">
                <a16:creationId xmlns:a16="http://schemas.microsoft.com/office/drawing/2014/main" id="{5CD2BC5A-1B29-B4AE-87C3-27092BF5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307" y="1892344"/>
            <a:ext cx="879085" cy="51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A77B9E-154D-BEEB-5682-608BC62C5E63}"/>
              </a:ext>
            </a:extLst>
          </p:cNvPr>
          <p:cNvSpPr txBox="1"/>
          <p:nvPr/>
        </p:nvSpPr>
        <p:spPr>
          <a:xfrm>
            <a:off x="7491019" y="4544848"/>
            <a:ext cx="16594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Slab Floor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Compact Design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LQ or Service</a:t>
            </a:r>
          </a:p>
          <a:p>
            <a:pPr algn="ctr"/>
            <a:r>
              <a:rPr lang="en-US" sz="1600">
                <a:solidFill>
                  <a:srgbClr val="FF0000"/>
                </a:solidFill>
              </a:rPr>
              <a:t> Isle Air Cool</a:t>
            </a:r>
          </a:p>
          <a:p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921B6-D268-FBD8-C889-85C420993E5C}"/>
              </a:ext>
            </a:extLst>
          </p:cNvPr>
          <p:cNvSpPr txBox="1"/>
          <p:nvPr/>
        </p:nvSpPr>
        <p:spPr>
          <a:xfrm>
            <a:off x="8130595" y="41368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5B8FD-AE12-CAD7-E7A7-38B97D9E5FBB}"/>
              </a:ext>
            </a:extLst>
          </p:cNvPr>
          <p:cNvSpPr txBox="1"/>
          <p:nvPr/>
        </p:nvSpPr>
        <p:spPr>
          <a:xfrm>
            <a:off x="7824894" y="2743796"/>
            <a:ext cx="99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Tetris V3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D31374-41C6-3181-9B2F-99D83B285EC6}"/>
              </a:ext>
            </a:extLst>
          </p:cNvPr>
          <p:cNvSpPr txBox="1"/>
          <p:nvPr/>
        </p:nvSpPr>
        <p:spPr>
          <a:xfrm>
            <a:off x="480527" y="2745172"/>
            <a:ext cx="53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PEC</a:t>
            </a:r>
          </a:p>
        </p:txBody>
      </p:sp>
    </p:spTree>
    <p:extLst>
      <p:ext uri="{BB962C8B-B14F-4D97-AF65-F5344CB8AC3E}">
        <p14:creationId xmlns:p14="http://schemas.microsoft.com/office/powerpoint/2010/main" val="23916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FE6F-E9EF-460F-B90E-23C30BF4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b="1"/>
              <a:t>PCX Manufacturing Capabilities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0523D5E-A8B1-40CE-935A-E76398142970}"/>
              </a:ext>
            </a:extLst>
          </p:cNvPr>
          <p:cNvSpPr txBox="1">
            <a:spLocks/>
          </p:cNvSpPr>
          <p:nvPr/>
        </p:nvSpPr>
        <p:spPr>
          <a:xfrm>
            <a:off x="838200" y="1226594"/>
            <a:ext cx="8639175" cy="449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399"/>
              </a:buClr>
              <a:buSzPct val="100000"/>
            </a:pPr>
            <a:r>
              <a:rPr lang="en-US">
                <a:latin typeface="Calibri" panose="020F0502020204030204" pitchFamily="34" charset="0"/>
              </a:rPr>
              <a:t>Structural steel and sheet metal fabrication</a:t>
            </a:r>
          </a:p>
          <a:p>
            <a:pPr marL="1065213" lvl="1" indent="-457200">
              <a:buClr>
                <a:srgbClr val="003399"/>
              </a:buClr>
              <a:buSzPct val="50000"/>
            </a:pPr>
            <a:r>
              <a:rPr lang="en-US">
                <a:latin typeface="Calibri" panose="020F0502020204030204" pitchFamily="34" charset="0"/>
              </a:rPr>
              <a:t>Welding - AWS certified welders</a:t>
            </a:r>
          </a:p>
          <a:p>
            <a:pPr marL="1065213" lvl="1" indent="-457200">
              <a:buClr>
                <a:srgbClr val="003399"/>
              </a:buClr>
              <a:buSzPct val="50000"/>
            </a:pPr>
            <a:r>
              <a:rPr lang="en-US">
                <a:latin typeface="Calibri" panose="020F0502020204030204" pitchFamily="34" charset="0"/>
              </a:rPr>
              <a:t>UL 870 - wireway, auxiliary gutters and fittings</a:t>
            </a:r>
          </a:p>
          <a:p>
            <a:pPr>
              <a:buClr>
                <a:srgbClr val="003399"/>
              </a:buClr>
              <a:buSzPct val="100000"/>
            </a:pPr>
            <a:r>
              <a:rPr lang="en-US">
                <a:latin typeface="Calibri" panose="020F0502020204030204" pitchFamily="34" charset="0"/>
              </a:rPr>
              <a:t>Painting and coatings</a:t>
            </a:r>
          </a:p>
          <a:p>
            <a:pPr marL="1065213" lvl="1" indent="-457200">
              <a:buClr>
                <a:srgbClr val="003399"/>
              </a:buClr>
              <a:buSzPct val="50000"/>
            </a:pPr>
            <a:r>
              <a:rPr lang="en-US">
                <a:latin typeface="Calibri" panose="020F0502020204030204" pitchFamily="34" charset="0"/>
              </a:rPr>
              <a:t>Sandblasting capability</a:t>
            </a:r>
          </a:p>
          <a:p>
            <a:pPr marL="1065213" lvl="1" indent="-457200">
              <a:buClr>
                <a:srgbClr val="003399"/>
              </a:buClr>
              <a:buSzPct val="50000"/>
            </a:pPr>
            <a:r>
              <a:rPr lang="en-US">
                <a:latin typeface="Calibri" panose="020F0502020204030204" pitchFamily="34" charset="0"/>
              </a:rPr>
              <a:t>Paint booths with drying capabilities</a:t>
            </a:r>
          </a:p>
          <a:p>
            <a:pPr>
              <a:buClr>
                <a:srgbClr val="003399"/>
              </a:buClr>
              <a:buSzPct val="100000"/>
            </a:pPr>
            <a:r>
              <a:rPr lang="en-US">
                <a:latin typeface="Calibri" panose="020F0502020204030204" pitchFamily="34" charset="0"/>
              </a:rPr>
              <a:t>Enclosure fabrication</a:t>
            </a:r>
          </a:p>
          <a:p>
            <a:pPr marL="1065213" lvl="1" indent="-457200">
              <a:buClr>
                <a:srgbClr val="003399"/>
              </a:buClr>
              <a:buSzPct val="50000"/>
            </a:pPr>
            <a:r>
              <a:rPr lang="en-US">
                <a:latin typeface="Calibri" panose="020F0502020204030204" pitchFamily="34" charset="0"/>
              </a:rPr>
              <a:t>UL QRXA – commercial and industrial prefabricated buildings</a:t>
            </a:r>
          </a:p>
          <a:p>
            <a:pPr>
              <a:buClr>
                <a:srgbClr val="003399"/>
              </a:buClr>
              <a:buSzPct val="100000"/>
            </a:pPr>
            <a:r>
              <a:rPr lang="en-US">
                <a:latin typeface="Calibri" panose="020F0502020204030204" pitchFamily="34" charset="0"/>
              </a:rPr>
              <a:t>Electrical assembly</a:t>
            </a:r>
          </a:p>
          <a:p>
            <a:pPr marL="1065213" lvl="1" indent="-457200">
              <a:buClr>
                <a:srgbClr val="003399"/>
              </a:buClr>
              <a:buSzPct val="50000"/>
            </a:pPr>
            <a:r>
              <a:rPr lang="en-US">
                <a:latin typeface="Calibri" panose="020F0502020204030204" pitchFamily="34" charset="0"/>
              </a:rPr>
              <a:t>UL 508A industrial control panels</a:t>
            </a:r>
          </a:p>
          <a:p>
            <a:pPr marL="1065213" lvl="1" indent="-457200">
              <a:buClr>
                <a:srgbClr val="003399"/>
              </a:buClr>
              <a:buSzPct val="50000"/>
            </a:pPr>
            <a:r>
              <a:rPr lang="en-US">
                <a:latin typeface="Calibri" panose="020F0502020204030204" pitchFamily="34" charset="0"/>
              </a:rPr>
              <a:t>UL 891 dead front switchboards</a:t>
            </a:r>
          </a:p>
        </p:txBody>
      </p:sp>
    </p:spTree>
    <p:extLst>
      <p:ext uri="{BB962C8B-B14F-4D97-AF65-F5344CB8AC3E}">
        <p14:creationId xmlns:p14="http://schemas.microsoft.com/office/powerpoint/2010/main" val="23174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33D05-20BD-4C91-8905-AF8E32EB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Location – Clayton, NC (67,000 sq 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E38D5-E1A2-4400-966F-03239D1AC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3200"/>
              <a:t>Headquarters</a:t>
            </a:r>
          </a:p>
          <a:p>
            <a:pPr lvl="1"/>
            <a:r>
              <a:rPr lang="en-US" sz="2800"/>
              <a:t>Welding</a:t>
            </a:r>
          </a:p>
          <a:p>
            <a:pPr lvl="1"/>
            <a:r>
              <a:rPr lang="en-US" sz="2800"/>
              <a:t>Fabrication</a:t>
            </a:r>
          </a:p>
          <a:p>
            <a:pPr lvl="1"/>
            <a:r>
              <a:rPr lang="en-US" sz="2800"/>
              <a:t>Painting</a:t>
            </a:r>
          </a:p>
          <a:p>
            <a:pPr lvl="1"/>
            <a:r>
              <a:rPr lang="en-US" sz="2800"/>
              <a:t>500kW solar </a:t>
            </a:r>
            <a:br>
              <a:rPr lang="en-US" sz="2800"/>
            </a:br>
            <a:r>
              <a:rPr lang="en-US" sz="2800"/>
              <a:t>generation</a:t>
            </a:r>
          </a:p>
          <a:p>
            <a:pPr lvl="1"/>
            <a:endParaRPr lang="en-US" sz="320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CD728FA-3F7C-A95B-744F-6C763FE2A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369" y="2291296"/>
            <a:ext cx="3955337" cy="2966503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FF571A2-C8EF-FE6F-0ABD-5CBB5071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85" y="2291297"/>
            <a:ext cx="3955336" cy="296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7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33D05-20BD-4C91-8905-AF8E32EB1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/>
              <a:t>Location – Knightdale, NC (160,000 sq 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E38D5-E1A2-4400-966F-03239D1AC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93640" cy="4351338"/>
          </a:xfrm>
        </p:spPr>
        <p:txBody>
          <a:bodyPr>
            <a:normAutofit/>
          </a:bodyPr>
          <a:lstStyle/>
          <a:p>
            <a:r>
              <a:rPr lang="en-US" sz="3200"/>
              <a:t>Built-to-suit facility </a:t>
            </a:r>
          </a:p>
          <a:p>
            <a:pPr lvl="1"/>
            <a:r>
              <a:rPr lang="en-US"/>
              <a:t>System integration and </a:t>
            </a:r>
            <a:br>
              <a:rPr lang="en-US"/>
            </a:br>
            <a:r>
              <a:rPr lang="en-US"/>
              <a:t>pre-wiring</a:t>
            </a:r>
          </a:p>
          <a:p>
            <a:pPr lvl="1"/>
            <a:r>
              <a:rPr lang="en-US"/>
              <a:t>Factory witness testing</a:t>
            </a:r>
          </a:p>
          <a:p>
            <a:pPr lvl="1"/>
            <a:r>
              <a:rPr lang="en-US"/>
              <a:t>Packaging</a:t>
            </a:r>
          </a:p>
          <a:p>
            <a:pPr lvl="1"/>
            <a:r>
              <a:rPr lang="en-US"/>
              <a:t>Shipment</a:t>
            </a:r>
          </a:p>
          <a:p>
            <a:pPr lvl="1"/>
            <a:endParaRPr lang="en-US" sz="2000"/>
          </a:p>
          <a:p>
            <a:r>
              <a:rPr lang="en-US" sz="3200"/>
              <a:t>Contemplating additional expansion</a:t>
            </a:r>
          </a:p>
          <a:p>
            <a:pPr lvl="1"/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CE837-4670-4F21-8037-D4FB7540D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840" y="1923393"/>
            <a:ext cx="6073967" cy="36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F55EA-07BB-B4CF-8648-181F3F8B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Engineering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F4572-EE0D-3DD5-BBE8-DD8644634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Deep experience in specification, design, manufacture, test, and shipment of modular electrical and mechanical systems</a:t>
            </a:r>
          </a:p>
          <a:p>
            <a:pPr lvl="1"/>
            <a:r>
              <a:rPr lang="en-US"/>
              <a:t>Medium voltage transformers and distribution</a:t>
            </a:r>
          </a:p>
          <a:p>
            <a:pPr lvl="1"/>
            <a:r>
              <a:rPr lang="en-US"/>
              <a:t>Low voltage electrical rooms</a:t>
            </a:r>
          </a:p>
          <a:p>
            <a:pPr lvl="1"/>
            <a:r>
              <a:rPr lang="en-US"/>
              <a:t>Mechanical systems with chillers, economizers, water storage, controls, pumping, and piping</a:t>
            </a:r>
          </a:p>
          <a:p>
            <a:pPr lvl="1"/>
            <a:r>
              <a:rPr lang="en-US"/>
              <a:t>Traditional and close-coupled data center cooling methods</a:t>
            </a:r>
          </a:p>
          <a:p>
            <a:pPr lvl="1"/>
            <a:r>
              <a:rPr lang="en-US"/>
              <a:t>Refrigeration systems with adjacent heat rejection packages</a:t>
            </a:r>
          </a:p>
          <a:p>
            <a:pPr lvl="1"/>
            <a:r>
              <a:rPr lang="en-US"/>
              <a:t>Emergency power generation, hydroelectric power, and cogeneration systems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F55EA-07BB-B4CF-8648-181F3F8B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Engineering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F4572-EE0D-3DD5-BBE8-DD8644634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Design optimization:  SOLIDWORKS Simulation Professional Finite</a:t>
            </a:r>
            <a:br>
              <a:rPr lang="en-US"/>
            </a:br>
            <a:r>
              <a:rPr lang="en-US"/>
              <a:t>                                       Element Analysis (FEA)</a:t>
            </a:r>
            <a:br>
              <a:rPr lang="en-US"/>
            </a:br>
            <a:endParaRPr lang="en-US"/>
          </a:p>
          <a:p>
            <a:r>
              <a:rPr lang="en-US"/>
              <a:t>Flow simulation:  SOLIDWORKS Flow Simulation Computational Fluid</a:t>
            </a:r>
            <a:br>
              <a:rPr lang="en-US"/>
            </a:br>
            <a:r>
              <a:rPr lang="en-US"/>
              <a:t>                               Dynamics (CFD)</a:t>
            </a:r>
            <a:br>
              <a:rPr lang="en-US"/>
            </a:br>
            <a:endParaRPr lang="en-US"/>
          </a:p>
          <a:p>
            <a:r>
              <a:rPr lang="en-US" err="1"/>
              <a:t>PipeFlow</a:t>
            </a:r>
            <a:r>
              <a:rPr lang="en-US"/>
              <a:t> for fluid calculations and system simulations</a:t>
            </a:r>
            <a:br>
              <a:rPr lang="en-US"/>
            </a:br>
            <a:endParaRPr lang="en-US"/>
          </a:p>
          <a:p>
            <a:r>
              <a:rPr lang="en-US"/>
              <a:t>ETAP arc flash analysis software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79C5-C933-5D07-6B70-87CE36A9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Product Portfolio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F8B4A-D6BB-28E1-7BBC-8069135DA98E}"/>
              </a:ext>
            </a:extLst>
          </p:cNvPr>
          <p:cNvSpPr/>
          <p:nvPr/>
        </p:nvSpPr>
        <p:spPr>
          <a:xfrm>
            <a:off x="527543" y="3977141"/>
            <a:ext cx="3461175" cy="524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20"/>
              </a:lnSpc>
              <a:spcAft>
                <a:spcPts val="1200"/>
              </a:spcAft>
            </a:pPr>
            <a:r>
              <a:rPr lang="en-US" sz="2000" b="1">
                <a:solidFill>
                  <a:schemeClr val="tx1"/>
                </a:solidFill>
                <a:latin typeface="Gotham Medium" pitchFamily="50" charset="0"/>
                <a:ea typeface="Gotham-Black" charset="0"/>
                <a:cs typeface="Gotham Medium" pitchFamily="50" charset="0"/>
              </a:rPr>
              <a:t>Design and integration of </a:t>
            </a:r>
            <a:br>
              <a:rPr lang="en-US" sz="2000" b="1">
                <a:solidFill>
                  <a:schemeClr val="tx1"/>
                </a:solidFill>
                <a:latin typeface="Gotham Medium" pitchFamily="50" charset="0"/>
                <a:ea typeface="Gotham-Black" charset="0"/>
                <a:cs typeface="Gotham Medium" pitchFamily="50" charset="0"/>
              </a:rPr>
            </a:br>
            <a:r>
              <a:rPr lang="en-US" sz="2000" b="1">
                <a:solidFill>
                  <a:schemeClr val="tx1"/>
                </a:solidFill>
                <a:latin typeface="Gotham Medium" pitchFamily="50" charset="0"/>
                <a:ea typeface="Gotham-Black" charset="0"/>
                <a:cs typeface="Gotham Medium" pitchFamily="50" charset="0"/>
              </a:rPr>
              <a:t>modular equipment skids</a:t>
            </a:r>
            <a:br>
              <a:rPr lang="en-US" sz="2000" b="1">
                <a:solidFill>
                  <a:schemeClr val="tx1"/>
                </a:solidFill>
                <a:latin typeface="Gotham Medium" pitchFamily="50" charset="0"/>
                <a:ea typeface="Gotham-Black" charset="0"/>
                <a:cs typeface="Gotham Medium" pitchFamily="50" charset="0"/>
              </a:rPr>
            </a:br>
            <a:endParaRPr lang="en-US" sz="2400">
              <a:solidFill>
                <a:schemeClr val="tx1"/>
              </a:solidFill>
              <a:latin typeface="Gotham Book" pitchFamily="50" charset="0"/>
              <a:ea typeface="Gotham-Black" charset="0"/>
              <a:cs typeface="Gotham Book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2FF54C-9F0B-42C4-51F5-A4ED5CDAED3D}"/>
              </a:ext>
            </a:extLst>
          </p:cNvPr>
          <p:cNvSpPr/>
          <p:nvPr/>
        </p:nvSpPr>
        <p:spPr>
          <a:xfrm>
            <a:off x="4311283" y="3977140"/>
            <a:ext cx="3687106" cy="524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20"/>
              </a:lnSpc>
              <a:spcAft>
                <a:spcPts val="1200"/>
              </a:spcAft>
            </a:pPr>
            <a:r>
              <a:rPr lang="en-US" sz="2000" b="1">
                <a:solidFill>
                  <a:schemeClr val="tx1"/>
                </a:solidFill>
                <a:latin typeface="Gotham Medium" pitchFamily="50" charset="0"/>
                <a:ea typeface="Gotham-Black" charset="0"/>
                <a:cs typeface="Gotham Medium" pitchFamily="50" charset="0"/>
              </a:rPr>
              <a:t>Modular Data Centers – </a:t>
            </a:r>
            <a:br>
              <a:rPr lang="en-US" sz="2000" b="1">
                <a:solidFill>
                  <a:schemeClr val="tx1"/>
                </a:solidFill>
                <a:latin typeface="Gotham Medium" pitchFamily="50" charset="0"/>
                <a:ea typeface="Gotham-Black" charset="0"/>
                <a:cs typeface="Gotham Medium" pitchFamily="50" charset="0"/>
              </a:rPr>
            </a:br>
            <a:r>
              <a:rPr lang="en-US" sz="2000" b="1">
                <a:solidFill>
                  <a:schemeClr val="tx1"/>
                </a:solidFill>
                <a:latin typeface="Gotham Medium" pitchFamily="50" charset="0"/>
                <a:ea typeface="Gotham-Black" charset="0"/>
                <a:cs typeface="Gotham Medium" pitchFamily="50" charset="0"/>
              </a:rPr>
              <a:t>all-in-one, UPS</a:t>
            </a:r>
            <a:br>
              <a:rPr lang="en-US" sz="2800" b="1">
                <a:solidFill>
                  <a:schemeClr val="tx1"/>
                </a:solidFill>
                <a:latin typeface="Gotham Bold" pitchFamily="2" charset="0"/>
                <a:ea typeface="Gotham-Black" charset="0"/>
                <a:cs typeface="Gotham Bold" pitchFamily="2" charset="0"/>
              </a:rPr>
            </a:br>
            <a:br>
              <a:rPr lang="en-US" sz="2400" b="1">
                <a:solidFill>
                  <a:schemeClr val="tx1"/>
                </a:solidFill>
                <a:latin typeface="Gotham Bold" pitchFamily="2" charset="0"/>
                <a:ea typeface="Gotham-Black" charset="0"/>
                <a:cs typeface="Gotham Bold" pitchFamily="2" charset="0"/>
              </a:rPr>
            </a:br>
            <a:r>
              <a:rPr lang="en-US" sz="3200" b="1">
                <a:solidFill>
                  <a:schemeClr val="tx1"/>
                </a:solidFill>
                <a:latin typeface="Gotham Bold" pitchFamily="2" charset="0"/>
                <a:ea typeface="Gotham-Black" charset="0"/>
                <a:cs typeface="Gotham Bold" pitchFamily="2" charset="0"/>
              </a:rPr>
              <a:t>      </a:t>
            </a:r>
            <a:endParaRPr lang="en-US" sz="2000">
              <a:solidFill>
                <a:schemeClr val="tx2"/>
              </a:solidFill>
              <a:latin typeface="Gotham Book" pitchFamily="50" charset="0"/>
              <a:ea typeface="Gotham-Black" charset="0"/>
              <a:cs typeface="Gotham Book" pitchFamily="50" charset="0"/>
            </a:endParaRPr>
          </a:p>
          <a:p>
            <a:pPr>
              <a:lnSpc>
                <a:spcPts val="2220"/>
              </a:lnSpc>
              <a:spcAft>
                <a:spcPts val="1200"/>
              </a:spcAft>
            </a:pPr>
            <a:endParaRPr lang="en-US">
              <a:solidFill>
                <a:schemeClr val="accent2"/>
              </a:solidFill>
              <a:latin typeface="Gotham Book" pitchFamily="2" charset="0"/>
              <a:ea typeface="Gotham Light" charset="0"/>
              <a:cs typeface="Gotham Book" pitchFamily="2" charset="0"/>
            </a:endParaRPr>
          </a:p>
        </p:txBody>
      </p:sp>
      <p:pic>
        <p:nvPicPr>
          <p:cNvPr id="5" name="Picture 4" descr="A picture containing outdoor, sky, building&#10;&#10;Description automatically generated">
            <a:extLst>
              <a:ext uri="{FF2B5EF4-FFF2-40B4-BE49-F238E27FC236}">
                <a16:creationId xmlns:a16="http://schemas.microsoft.com/office/drawing/2014/main" id="{5CEDCEAF-17C4-6CE4-41C4-8E40C6EB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86" y="1522577"/>
            <a:ext cx="3589697" cy="2063223"/>
          </a:xfrm>
          <a:prstGeom prst="rect">
            <a:avLst/>
          </a:prstGeom>
          <a:ln w="12700">
            <a:solidFill>
              <a:srgbClr val="FFD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cabinet, indoor, floor, kitchen&#10;&#10;Description automatically generated">
            <a:extLst>
              <a:ext uri="{FF2B5EF4-FFF2-40B4-BE49-F238E27FC236}">
                <a16:creationId xmlns:a16="http://schemas.microsoft.com/office/drawing/2014/main" id="{0F07260E-CDC0-11CB-DE03-2042091E9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3" y="1519267"/>
            <a:ext cx="3428403" cy="2083874"/>
          </a:xfrm>
          <a:prstGeom prst="rect">
            <a:avLst/>
          </a:prstGeom>
          <a:ln w="12700">
            <a:solidFill>
              <a:srgbClr val="FFD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C22E2D-28BE-AE07-7EB4-78367A892750}"/>
              </a:ext>
            </a:extLst>
          </p:cNvPr>
          <p:cNvSpPr/>
          <p:nvPr/>
        </p:nvSpPr>
        <p:spPr>
          <a:xfrm>
            <a:off x="8230475" y="3977140"/>
            <a:ext cx="3521436" cy="6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20"/>
              </a:lnSpc>
              <a:spcAft>
                <a:spcPts val="1200"/>
              </a:spcAft>
            </a:pPr>
            <a:r>
              <a:rPr lang="en-US" sz="2000" b="1">
                <a:solidFill>
                  <a:schemeClr val="tx1"/>
                </a:solidFill>
                <a:latin typeface="Gotham Medium" pitchFamily="50" charset="0"/>
                <a:ea typeface="Gotham-Black" charset="0"/>
                <a:cs typeface="Gotham Medium" pitchFamily="50" charset="0"/>
              </a:rPr>
              <a:t>UL-891 Integrated Switchboards</a:t>
            </a:r>
            <a:br>
              <a:rPr lang="en-US" sz="2800" b="1">
                <a:solidFill>
                  <a:schemeClr val="tx1"/>
                </a:solidFill>
                <a:latin typeface="Gotham Bold" pitchFamily="2" charset="0"/>
                <a:ea typeface="Gotham-Black" charset="0"/>
                <a:cs typeface="Gotham Bold" pitchFamily="2" charset="0"/>
              </a:rPr>
            </a:br>
            <a:br>
              <a:rPr lang="en-US" sz="2800" b="1">
                <a:solidFill>
                  <a:schemeClr val="tx1"/>
                </a:solidFill>
                <a:latin typeface="Gotham Bold" pitchFamily="2" charset="0"/>
                <a:ea typeface="Gotham-Black" charset="0"/>
                <a:cs typeface="Gotham Bold" pitchFamily="2" charset="0"/>
              </a:rPr>
            </a:br>
            <a:r>
              <a:rPr lang="en-US" sz="2000" b="1">
                <a:solidFill>
                  <a:schemeClr val="tx2"/>
                </a:solidFill>
                <a:latin typeface="Gotham Book" pitchFamily="50" charset="0"/>
                <a:ea typeface="Gotham-Black" charset="0"/>
                <a:cs typeface="Gotham Book" pitchFamily="50" charset="0"/>
              </a:rPr>
              <a:t>       </a:t>
            </a:r>
            <a:endParaRPr lang="en-US" sz="2000">
              <a:solidFill>
                <a:schemeClr val="tx1"/>
              </a:solidFill>
              <a:latin typeface="Gotham Book" pitchFamily="50" charset="0"/>
              <a:ea typeface="Gotham-Black" charset="0"/>
              <a:cs typeface="Gotham Book" pitchFamily="50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6533AAB7-5B45-4797-C695-CC33B3F23AA3}"/>
              </a:ext>
            </a:extLst>
          </p:cNvPr>
          <p:cNvSpPr txBox="1"/>
          <p:nvPr/>
        </p:nvSpPr>
        <p:spPr>
          <a:xfrm>
            <a:off x="440089" y="4605929"/>
            <a:ext cx="192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DF00"/>
              </a:buClr>
              <a:buSzPct val="40000"/>
              <a:buFont typeface="Arial" panose="020B0604020202020204" pitchFamily="34" charset="0"/>
              <a:buChar char="►"/>
            </a:pPr>
            <a:r>
              <a:rPr lang="en-US" sz="2000">
                <a:solidFill>
                  <a:schemeClr val="tx2"/>
                </a:solidFill>
                <a:latin typeface="Gotham Book" pitchFamily="50" charset="0"/>
                <a:ea typeface="Gotham-Black" charset="0"/>
                <a:cs typeface="Gotham Book" pitchFamily="50" charset="0"/>
              </a:rPr>
              <a:t>Hyperscale</a:t>
            </a:r>
          </a:p>
          <a:p>
            <a:pPr marL="285750" indent="-285750">
              <a:buClr>
                <a:srgbClr val="FFDF00"/>
              </a:buClr>
              <a:buSzPct val="40000"/>
              <a:buFont typeface="Arial" panose="020B0604020202020204" pitchFamily="34" charset="0"/>
              <a:buChar char="►"/>
            </a:pPr>
            <a:r>
              <a:rPr lang="en-US" sz="2000">
                <a:solidFill>
                  <a:schemeClr val="tx2"/>
                </a:solidFill>
                <a:latin typeface="Gotham Book" pitchFamily="50" charset="0"/>
                <a:ea typeface="Gotham-Black" charset="0"/>
                <a:cs typeface="Gotham Book" pitchFamily="50" charset="0"/>
              </a:rPr>
              <a:t>Co-location</a:t>
            </a:r>
            <a:endParaRPr lang="en-US" sz="2000"/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22DF9DB1-44BF-5A82-30F9-9321949BC1BB}"/>
              </a:ext>
            </a:extLst>
          </p:cNvPr>
          <p:cNvSpPr txBox="1"/>
          <p:nvPr/>
        </p:nvSpPr>
        <p:spPr>
          <a:xfrm>
            <a:off x="4269028" y="4598671"/>
            <a:ext cx="3609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DF00"/>
              </a:buClr>
              <a:buSzPct val="40000"/>
              <a:buFont typeface="Arial" panose="020B0604020202020204" pitchFamily="34" charset="0"/>
              <a:buChar char="►"/>
            </a:pPr>
            <a:r>
              <a:rPr lang="en-US" sz="2000">
                <a:solidFill>
                  <a:schemeClr val="tx2"/>
                </a:solidFill>
                <a:latin typeface="Gotham Book" pitchFamily="50" charset="0"/>
                <a:ea typeface="Gotham-Black" charset="0"/>
                <a:cs typeface="Gotham Book" pitchFamily="50" charset="0"/>
              </a:rPr>
              <a:t>Edge</a:t>
            </a:r>
          </a:p>
          <a:p>
            <a:pPr marL="285750" indent="-285750">
              <a:buClr>
                <a:srgbClr val="FFDF00"/>
              </a:buClr>
              <a:buSzPct val="40000"/>
              <a:buFont typeface="Arial" panose="020B0604020202020204" pitchFamily="34" charset="0"/>
              <a:buChar char="►"/>
            </a:pPr>
            <a:r>
              <a:rPr lang="en-US" sz="2000">
                <a:solidFill>
                  <a:schemeClr val="tx2"/>
                </a:solidFill>
                <a:latin typeface="Gotham Book" pitchFamily="50" charset="0"/>
                <a:cs typeface="Gotham Book" pitchFamily="50" charset="0"/>
              </a:rPr>
              <a:t>Retail</a:t>
            </a:r>
          </a:p>
          <a:p>
            <a:pPr marL="285750" indent="-285750">
              <a:buClr>
                <a:srgbClr val="FFDF00"/>
              </a:buClr>
              <a:buSzPct val="40000"/>
              <a:buFont typeface="Arial" panose="020B0604020202020204" pitchFamily="34" charset="0"/>
              <a:buChar char="►"/>
            </a:pPr>
            <a:r>
              <a:rPr lang="en-US" sz="2000">
                <a:solidFill>
                  <a:schemeClr val="tx2"/>
                </a:solidFill>
                <a:latin typeface="Gotham Book" pitchFamily="50" charset="0"/>
                <a:cs typeface="Gotham Book" pitchFamily="50" charset="0"/>
              </a:rPr>
              <a:t>Healthcare</a:t>
            </a:r>
          </a:p>
          <a:p>
            <a:pPr marL="285750" indent="-285750">
              <a:buClr>
                <a:srgbClr val="FFDF00"/>
              </a:buClr>
              <a:buSzPct val="40000"/>
              <a:buFont typeface="Arial" panose="020B0604020202020204" pitchFamily="34" charset="0"/>
              <a:buChar char="►"/>
            </a:pPr>
            <a:r>
              <a:rPr lang="en-US" sz="2000">
                <a:solidFill>
                  <a:schemeClr val="tx2"/>
                </a:solidFill>
                <a:latin typeface="Gotham Book" pitchFamily="50" charset="0"/>
                <a:cs typeface="Gotham Book" pitchFamily="50" charset="0"/>
              </a:rPr>
              <a:t>Higher Education</a:t>
            </a:r>
            <a:endParaRPr lang="en-US" sz="2000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616C815D-CFA3-F73F-DAD2-FAD436A672BF}"/>
              </a:ext>
            </a:extLst>
          </p:cNvPr>
          <p:cNvSpPr txBox="1"/>
          <p:nvPr/>
        </p:nvSpPr>
        <p:spPr>
          <a:xfrm>
            <a:off x="8230475" y="4605929"/>
            <a:ext cx="3521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DF00"/>
              </a:buClr>
              <a:buSzPct val="40000"/>
              <a:buFont typeface="Arial" panose="020B0604020202020204" pitchFamily="34" charset="0"/>
              <a:buChar char="►"/>
            </a:pPr>
            <a:r>
              <a:rPr lang="en-US" sz="2000">
                <a:solidFill>
                  <a:schemeClr val="tx2"/>
                </a:solidFill>
                <a:latin typeface="Gotham Book" pitchFamily="50" charset="0"/>
                <a:ea typeface="Gotham-Black" charset="0"/>
                <a:cs typeface="Gotham Book" pitchFamily="50" charset="0"/>
              </a:rPr>
              <a:t>MDCs</a:t>
            </a:r>
          </a:p>
          <a:p>
            <a:pPr marL="285750" indent="-285750">
              <a:buClr>
                <a:srgbClr val="FFDF00"/>
              </a:buClr>
              <a:buSzPct val="40000"/>
              <a:buFont typeface="Arial" panose="020B0604020202020204" pitchFamily="34" charset="0"/>
              <a:buChar char="►"/>
            </a:pPr>
            <a:r>
              <a:rPr lang="en-US" sz="2000">
                <a:solidFill>
                  <a:schemeClr val="tx2"/>
                </a:solidFill>
                <a:latin typeface="Gotham Book" pitchFamily="50" charset="0"/>
                <a:ea typeface="Gotham-Black" charset="0"/>
                <a:cs typeface="Gotham Book" pitchFamily="50" charset="0"/>
              </a:rPr>
              <a:t>Commercial Construction</a:t>
            </a:r>
          </a:p>
        </p:txBody>
      </p:sp>
      <p:pic>
        <p:nvPicPr>
          <p:cNvPr id="11" name="Picture 10" descr="A large white machine with many boxes&#10;&#10;Description automatically generated">
            <a:extLst>
              <a:ext uri="{FF2B5EF4-FFF2-40B4-BE49-F238E27FC236}">
                <a16:creationId xmlns:a16="http://schemas.microsoft.com/office/drawing/2014/main" id="{44C99EB1-09B4-5842-76D4-E85F0C6E9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01" y="1809700"/>
            <a:ext cx="3310313" cy="1488976"/>
          </a:xfrm>
          <a:prstGeom prst="rect">
            <a:avLst/>
          </a:prstGeom>
          <a:noFill/>
          <a:ln w="158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231B5FAE-DEC4-3617-2E58-91930E0D483C}"/>
              </a:ext>
            </a:extLst>
          </p:cNvPr>
          <p:cNvSpPr txBox="1"/>
          <p:nvPr/>
        </p:nvSpPr>
        <p:spPr>
          <a:xfrm>
            <a:off x="1398210" y="1491367"/>
            <a:ext cx="1634294" cy="338554"/>
          </a:xfrm>
          <a:prstGeom prst="rect">
            <a:avLst/>
          </a:prstGeom>
          <a:solidFill>
            <a:srgbClr val="002060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FFE100"/>
                </a:solidFill>
              </a:rPr>
              <a:t>Custom Solutions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5B950911-EE10-DFA3-E856-00666C7CFC70}"/>
              </a:ext>
            </a:extLst>
          </p:cNvPr>
          <p:cNvSpPr txBox="1"/>
          <p:nvPr/>
        </p:nvSpPr>
        <p:spPr>
          <a:xfrm>
            <a:off x="4280776" y="3289159"/>
            <a:ext cx="1129861" cy="338554"/>
          </a:xfrm>
          <a:prstGeom prst="rect">
            <a:avLst/>
          </a:prstGeom>
          <a:solidFill>
            <a:srgbClr val="002060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1">
                <a:solidFill>
                  <a:srgbClr val="FFE100"/>
                </a:solidFill>
              </a:rPr>
              <a:t>FLX-</a:t>
            </a:r>
            <a:r>
              <a:rPr lang="en-US" sz="1600">
                <a:solidFill>
                  <a:srgbClr val="FFE100"/>
                </a:solidFill>
              </a:rPr>
              <a:t>MDC</a:t>
            </a:r>
            <a:r>
              <a:rPr lang="en-US" sz="1600" baseline="30000">
                <a:solidFill>
                  <a:srgbClr val="FFE100"/>
                </a:solidFill>
              </a:rPr>
              <a:t>TM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8563272-691A-53A3-BF69-DE3320DA7158}"/>
              </a:ext>
            </a:extLst>
          </p:cNvPr>
          <p:cNvSpPr txBox="1"/>
          <p:nvPr/>
        </p:nvSpPr>
        <p:spPr>
          <a:xfrm>
            <a:off x="10480879" y="3299029"/>
            <a:ext cx="1256754" cy="338554"/>
          </a:xfrm>
          <a:prstGeom prst="rect">
            <a:avLst/>
          </a:prstGeom>
          <a:solidFill>
            <a:srgbClr val="002060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1">
                <a:solidFill>
                  <a:srgbClr val="FFE100"/>
                </a:solidFill>
              </a:rPr>
              <a:t>FLX-</a:t>
            </a:r>
            <a:r>
              <a:rPr lang="en-US" sz="1600" err="1">
                <a:solidFill>
                  <a:srgbClr val="FFE100"/>
                </a:solidFill>
              </a:rPr>
              <a:t>Power</a:t>
            </a:r>
            <a:r>
              <a:rPr lang="en-US" sz="1600" baseline="30000" err="1">
                <a:solidFill>
                  <a:srgbClr val="FFE100"/>
                </a:solidFill>
              </a:rPr>
              <a:t>TM</a:t>
            </a:r>
            <a:endParaRPr lang="en-US" sz="1600" baseline="30000">
              <a:solidFill>
                <a:srgbClr val="FFE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00206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CX Template 2021" id="{DB029E5A-58BF-5449-BA03-51B30E0B52BC}" vid="{BAE1181D-69B9-384D-AFA9-F345B443BF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C6EAF5BC55CF47937A7025587B1A92" ma:contentTypeVersion="8" ma:contentTypeDescription="Create a new document." ma:contentTypeScope="" ma:versionID="9db7eeb2fd6b29c093461c6543cec338">
  <xsd:schema xmlns:xsd="http://www.w3.org/2001/XMLSchema" xmlns:xs="http://www.w3.org/2001/XMLSchema" xmlns:p="http://schemas.microsoft.com/office/2006/metadata/properties" xmlns:ns2="8711c9dd-733a-4168-b017-fe2e74037158" targetNamespace="http://schemas.microsoft.com/office/2006/metadata/properties" ma:root="true" ma:fieldsID="7d4b57a8d69e921a9f6b338249065cf5" ns2:_="">
    <xsd:import namespace="8711c9dd-733a-4168-b017-fe2e740371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1c9dd-733a-4168-b017-fe2e740371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2A41AF-8DB5-4329-9D35-1BA1D12584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969AFD-4EE4-4179-9C70-CB6312BDD98C}">
  <ds:schemaRefs>
    <ds:schemaRef ds:uri="8711c9dd-733a-4168-b017-fe2e740371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89401DA-25E3-4A58-B53F-95AEF76D04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11c9dd-733a-4168-b017-fe2e740371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984e578-dd3f-4fcd-afea-1c381ab634f3}" enabled="0" method="" siteId="{b984e578-dd3f-4fcd-afea-1c381ab634f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PCX Template 2021</Template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PCX History in Volumetric Construction</vt:lpstr>
      <vt:lpstr>PCX Data Center Modular Journey in Volumetric Construction</vt:lpstr>
      <vt:lpstr>PCX Manufacturing Capabilities</vt:lpstr>
      <vt:lpstr>Location – Clayton, NC (67,000 sq ft)</vt:lpstr>
      <vt:lpstr>Location – Knightdale, NC (160,000 sq ft)</vt:lpstr>
      <vt:lpstr>Engineering Team</vt:lpstr>
      <vt:lpstr>Engineering Tools</vt:lpstr>
      <vt:lpstr>Product Portfolio</vt:lpstr>
      <vt:lpstr>Custom Modular Electrical Skids</vt:lpstr>
      <vt:lpstr>PowerPoint Presentation</vt:lpstr>
      <vt:lpstr>Plan Layout of 2MW Deployment Approximately 155’ long by 65’ wide</vt:lpstr>
      <vt:lpstr>PCX Integrated Solutions – Commercial Switchboards</vt:lpstr>
      <vt:lpstr>Other Custom Solutions</vt:lpstr>
      <vt:lpstr>PCX Testing and Services </vt:lpstr>
      <vt:lpstr>Meeting Agenda</vt:lpstr>
      <vt:lpstr>PCX Site Services</vt:lpstr>
      <vt:lpstr>Value Proposition</vt:lpstr>
      <vt:lpstr>Industrialized Buildings - Certification</vt:lpstr>
      <vt:lpstr>Synergy with Hubbell</vt:lpstr>
      <vt:lpstr>Meeting Agenda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 Lehman</dc:creator>
  <cp:revision>4</cp:revision>
  <cp:lastPrinted>2023-06-20T15:28:15Z</cp:lastPrinted>
  <dcterms:created xsi:type="dcterms:W3CDTF">2021-12-13T14:40:32Z</dcterms:created>
  <dcterms:modified xsi:type="dcterms:W3CDTF">2025-06-26T18:41:07Z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0x010100D9C6EAF5BC55CF47937A7025587B1A92</vt:lpwstr>
  </property>
</Properties>
</file>